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3"/>
  </p:sldMasterIdLst>
  <p:notesMasterIdLst>
    <p:notesMasterId r:id="rId9"/>
  </p:notesMasterIdLst>
  <p:sldIdLst>
    <p:sldId id="256" r:id="rId4"/>
    <p:sldId id="274" r:id="rId5"/>
    <p:sldId id="277" r:id="rId6"/>
    <p:sldId id="276" r:id="rId7"/>
    <p:sldId id="275" r:id="rId8"/>
  </p:sldIdLst>
  <p:sldSz cx="12192000" cy="6858000"/>
  <p:notesSz cx="6858000" cy="9144000"/>
  <p:embeddedFontLst>
    <p:embeddedFont>
      <p:font typeface="Work Sans" pitchFamily="2" charset="0"/>
      <p:regular r:id="rId10"/>
      <p:bold r:id="rId11"/>
      <p:italic r:id="rId12"/>
      <p:boldItalic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26" userDrawn="1">
          <p15:clr>
            <a:srgbClr val="A4A3A4"/>
          </p15:clr>
        </p15:guide>
        <p15:guide id="2" pos="352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E8E0"/>
    <a:srgbClr val="0D0D1D"/>
    <a:srgbClr val="0E0E1E"/>
    <a:srgbClr val="EFE8E0"/>
    <a:srgbClr val="B0ACAA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38" autoAdjust="0"/>
    <p:restoredTop sz="95887" autoAdjust="0"/>
  </p:normalViewPr>
  <p:slideViewPr>
    <p:cSldViewPr snapToGrid="0" showGuides="1">
      <p:cViewPr>
        <p:scale>
          <a:sx n="60" d="100"/>
          <a:sy n="60" d="100"/>
        </p:scale>
        <p:origin x="1244" y="48"/>
      </p:cViewPr>
      <p:guideLst>
        <p:guide orient="horz" pos="1026"/>
        <p:guide pos="352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font" Target="fonts/font4.fntdata"/><Relationship Id="rId18" Type="http://schemas.openxmlformats.org/officeDocument/2006/relationships/customXml" Target="../customXml/item3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4.xml"/><Relationship Id="rId12" Type="http://schemas.openxmlformats.org/officeDocument/2006/relationships/font" Target="fonts/font3.fntdata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font" Target="fonts/font2.fntdata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font" Target="fonts/font1.fntdata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63D2B9-0A83-4D6B-AEF5-E9AACFAFF2E8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2A7796-3CBD-4C84-8FB9-8BA84E934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0803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1BD43-A5D5-E934-FF4C-BE0154DFF5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4A5A61-DA19-68BE-6B07-B56D200C3F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03C23-53BF-09CF-6754-FC0909622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B061-D83E-6645-B67C-3E5C9033257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46DA0F-52E8-6C55-2BA5-2CB30CE12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F5CFD-6A6F-D132-491F-5AEB82BFD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F76F-99EC-BD4B-93E1-29F9703C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726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A0034-9063-F99A-7114-2DE7673BB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6A4E57-34E2-1215-B2B3-571211C545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536577-7BCC-3887-BB04-93326DF95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B061-D83E-6645-B67C-3E5C9033257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7D88F-6A3B-645E-9CA4-110CDE38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8E41F9-2F6C-AB6E-DEC5-35A93F7A2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F76F-99EC-BD4B-93E1-29F9703C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16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C810F5-CC09-E894-D65A-D181C081FA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28E9C7-09EC-2653-FA86-29CF482FB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0CF8D-3726-158D-1830-0BA7E4C41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B061-D83E-6645-B67C-3E5C9033257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FD6F3-3C37-FC05-73C3-6B6A3566E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DD71CA-AE44-8988-3AA0-2A353B462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F76F-99EC-BD4B-93E1-29F9703C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35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179FF-2B1B-2072-ED08-B5E918EC1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36B6D5-32DD-F602-BD44-284ACC34F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9E092F-0B9B-6557-454F-11028AF04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B061-D83E-6645-B67C-3E5C9033257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D4F51-A34E-ABD4-B46A-A20BC790C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4C1FFD-F38E-A293-F25B-3904E1ED9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F76F-99EC-BD4B-93E1-29F9703C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401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A395E-E3F7-C0D0-166D-68862E137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0D1445-7FA5-E68E-BE3E-E1CBB0D55E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B9B34-C9E4-A60A-F4AB-10C7000AD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B061-D83E-6645-B67C-3E5C9033257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A99A15-50D8-7B9B-ED20-B4973D83E0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410D3-0405-9F6F-7DFB-4D3CC36C0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F76F-99EC-BD4B-93E1-29F9703C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87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6433F-A318-B5DC-4349-F318384DA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AFD333-3968-435B-55D1-DFF8E0AAD4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5854F5-588D-A224-31F8-5C4AFE9ADF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59C46A-35A0-2901-81F4-2E61D4C1C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B061-D83E-6645-B67C-3E5C9033257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896E95-9F63-7E3F-A07A-4D687618F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646633-01A2-854F-DF31-9A47FE56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F76F-99EC-BD4B-93E1-29F9703C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76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77B6F-AC8D-EBEE-C66C-52616953D6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D88E01-0849-86CB-1D23-0CB261DACE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FF8D09-2BE9-9AB8-C209-D3548FD806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E55136-A6DC-FCD8-BC3F-5C06FC4FC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20F31B-148C-5188-06C6-EE166D4190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FF7143-5A27-EF0F-03DC-144577FD7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B061-D83E-6645-B67C-3E5C9033257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A8C927-5F64-A176-085F-A57DCC55D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BF9208-CF97-26E1-EE87-193ECB23F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F76F-99EC-BD4B-93E1-29F9703C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63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21628-A882-0F38-B38E-42E40A0B5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2CDDC3-244F-1306-4E96-F0B25497E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B061-D83E-6645-B67C-3E5C9033257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061001-8EED-CCCD-D326-3CC5F83C1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2D767B-8ADF-C06F-354A-57600E8D0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F76F-99EC-BD4B-93E1-29F9703C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126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EFA67F-EB43-7D6F-A2CE-A1C4CA431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B061-D83E-6645-B67C-3E5C9033257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BA01C47-AF0A-3179-6E75-52E1637F0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D19477-E2C9-7266-7B75-25B58C31C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F76F-99EC-BD4B-93E1-29F9703C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339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6B631-A21B-053D-66B6-D43CD2DA4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5A27C7-5178-AEE2-5B89-FADD7BB97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CC46E65-91E9-414B-4426-CCAFC8FB6E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6DA6CB-C6C1-43A8-6D69-DEBF08070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B061-D83E-6645-B67C-3E5C9033257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CEEAD2-1F2C-DCF0-607E-974AD3ED7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3ED57A-643C-910B-AF27-85BB68B78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F76F-99EC-BD4B-93E1-29F9703C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69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443A4-2046-BCE9-F8B7-778C32EDC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7BC930-53EA-3CAF-FBA9-3B02F9B84C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F1C873-B744-FEA2-A8B1-5E05A1CFE4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101171-8F6A-2DED-83C0-6C7432844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B061-D83E-6645-B67C-3E5C9033257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B171A0-DBF5-4DFC-FEA2-EB9079854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DF5464-BE08-62CB-3A9F-765513F39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5F76F-99EC-BD4B-93E1-29F9703C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843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E5CBD9-A9F9-3643-D8E9-937D639210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9E1DA6-C6F7-5431-175C-D9C306A86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F01EEE-4F88-20FF-8C80-F3A116A3D6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BB061-D83E-6645-B67C-3E5C90332576}" type="datetimeFigureOut">
              <a:rPr lang="en-US" smtClean="0"/>
              <a:t>9/9/2024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2FCF2-D101-5C99-13D2-44459BCDD6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8137D-8C75-73F4-4FEB-92C5FF7B2B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5F76F-99EC-BD4B-93E1-29F9703CE4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727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activitiesadmin@shu.ac.uk" TargetMode="External"/><Relationship Id="rId2" Type="http://schemas.openxmlformats.org/officeDocument/2006/relationships/hyperlink" Target="mailto:studentreps@shu.ac.u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17786B6-A914-A76D-E1EF-37B3D489186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E0E1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3F2EDA-F29C-B71C-F547-56DF78BA0260}"/>
              </a:ext>
            </a:extLst>
          </p:cNvPr>
          <p:cNvSpPr txBox="1"/>
          <p:nvPr/>
        </p:nvSpPr>
        <p:spPr>
          <a:xfrm>
            <a:off x="1770434" y="2551837"/>
            <a:ext cx="865113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spc="-150" dirty="0">
                <a:solidFill>
                  <a:srgbClr val="EFE8E0"/>
                </a:solidFill>
                <a:latin typeface="Work Sans" pitchFamily="2" charset="0"/>
                <a:cs typeface="Times New Roman" panose="02020603050405020304" pitchFamily="18" charset="0"/>
              </a:rPr>
              <a:t>Getting involved in your Academic Community:</a:t>
            </a:r>
          </a:p>
          <a:p>
            <a:pPr algn="ctr"/>
            <a:r>
              <a:rPr lang="en-GB" sz="3200" b="1" spc="-150" dirty="0">
                <a:solidFill>
                  <a:srgbClr val="EFE8E0"/>
                </a:solidFill>
                <a:latin typeface="Work Sans" pitchFamily="2" charset="0"/>
                <a:cs typeface="Times New Roman" panose="02020603050405020304" pitchFamily="18" charset="0"/>
              </a:rPr>
              <a:t>Representation and Academic Societies at HSU</a:t>
            </a:r>
            <a:endParaRPr lang="en-US" sz="3200" b="1" spc="-150" dirty="0">
              <a:solidFill>
                <a:srgbClr val="EFE8E0"/>
              </a:solidFill>
              <a:latin typeface="Work Sans" pitchFamily="2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93E7B6FA-E1BA-CDAD-8C68-B4893A83D07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115" y="324104"/>
            <a:ext cx="1630686" cy="735439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21B4302-A7C0-A083-1396-3CD77DE36FF1}"/>
              </a:ext>
            </a:extLst>
          </p:cNvPr>
          <p:cNvCxnSpPr/>
          <p:nvPr/>
        </p:nvCxnSpPr>
        <p:spPr>
          <a:xfrm>
            <a:off x="508000" y="6023429"/>
            <a:ext cx="10994571" cy="0"/>
          </a:xfrm>
          <a:prstGeom prst="line">
            <a:avLst/>
          </a:prstGeom>
          <a:ln w="12700"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BE02039-B1CB-8A2E-1713-CDFF2907625C}"/>
              </a:ext>
            </a:extLst>
          </p:cNvPr>
          <p:cNvSpPr txBox="1"/>
          <p:nvPr/>
        </p:nvSpPr>
        <p:spPr>
          <a:xfrm>
            <a:off x="7873999" y="6226119"/>
            <a:ext cx="2329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0E8E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hallamstudentsunion.com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24AD1E-9C31-DC68-6825-2EADD8046B9A}"/>
              </a:ext>
            </a:extLst>
          </p:cNvPr>
          <p:cNvSpPr txBox="1"/>
          <p:nvPr/>
        </p:nvSpPr>
        <p:spPr>
          <a:xfrm>
            <a:off x="10530115" y="6226119"/>
            <a:ext cx="110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0E8E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@hallamsu</a:t>
            </a:r>
          </a:p>
        </p:txBody>
      </p:sp>
    </p:spTree>
    <p:extLst>
      <p:ext uri="{BB962C8B-B14F-4D97-AF65-F5344CB8AC3E}">
        <p14:creationId xmlns:p14="http://schemas.microsoft.com/office/powerpoint/2010/main" val="6588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9E81732-BB02-6102-90CF-5CA2B1EB10F9}"/>
              </a:ext>
            </a:extLst>
          </p:cNvPr>
          <p:cNvSpPr/>
          <p:nvPr/>
        </p:nvSpPr>
        <p:spPr>
          <a:xfrm>
            <a:off x="-1" y="0"/>
            <a:ext cx="6493951" cy="6858000"/>
          </a:xfrm>
          <a:prstGeom prst="rect">
            <a:avLst/>
          </a:prstGeom>
          <a:solidFill>
            <a:srgbClr val="F0E8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26FB75-3C0E-399B-C53A-EAE24D6F5ECF}"/>
              </a:ext>
            </a:extLst>
          </p:cNvPr>
          <p:cNvCxnSpPr>
            <a:cxnSpLocks/>
          </p:cNvCxnSpPr>
          <p:nvPr/>
        </p:nvCxnSpPr>
        <p:spPr>
          <a:xfrm>
            <a:off x="471714" y="6023429"/>
            <a:ext cx="5189784" cy="0"/>
          </a:xfrm>
          <a:prstGeom prst="line">
            <a:avLst/>
          </a:prstGeom>
          <a:ln w="12700">
            <a:solidFill>
              <a:srgbClr val="0D0D1D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9F79C24-EF19-A8AC-CE81-88DD9A96D279}"/>
              </a:ext>
            </a:extLst>
          </p:cNvPr>
          <p:cNvSpPr txBox="1"/>
          <p:nvPr/>
        </p:nvSpPr>
        <p:spPr>
          <a:xfrm>
            <a:off x="440287" y="314299"/>
            <a:ext cx="53598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0D0D1D"/>
                </a:solidFill>
                <a:latin typeface="Work Sans" pitchFamily="2" charset="0"/>
                <a:cs typeface="Times New Roman" panose="02020603050405020304" pitchFamily="18" charset="0"/>
              </a:rPr>
              <a:t>Become a Course Rep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A180590-3CE4-A2DB-B629-9ECC544A2854}"/>
              </a:ext>
            </a:extLst>
          </p:cNvPr>
          <p:cNvSpPr txBox="1"/>
          <p:nvPr/>
        </p:nvSpPr>
        <p:spPr>
          <a:xfrm>
            <a:off x="481720" y="1760849"/>
            <a:ext cx="52769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u="sng" dirty="0">
                <a:latin typeface="Work Sans" pitchFamily="2" charset="0"/>
                <a:ea typeface="+mj-ea"/>
                <a:cs typeface="Times New Roman" panose="02020603050405020304" pitchFamily="18" charset="0"/>
              </a:rPr>
              <a:t>Want to make your mark?</a:t>
            </a:r>
            <a:endParaRPr lang="en-US" sz="1600" u="sng" dirty="0">
              <a:latin typeface="Work Sans" pitchFamily="2" charset="0"/>
              <a:ea typeface="+mj-ea"/>
              <a:cs typeface="Times New Roman" panose="02020603050405020304" pitchFamily="18" charset="0"/>
            </a:endParaRPr>
          </a:p>
          <a:p>
            <a:pPr algn="l" rtl="0" fontAlgn="base"/>
            <a:endParaRPr lang="en-GB" sz="1600" dirty="0">
              <a:latin typeface="Work Sans" pitchFamily="2" charset="0"/>
              <a:ea typeface="+mj-ea"/>
              <a:cs typeface="Times New Roman" panose="02020603050405020304" pitchFamily="18" charset="0"/>
            </a:endParaRPr>
          </a:p>
          <a:p>
            <a:r>
              <a:rPr lang="en-GB" sz="1600" dirty="0">
                <a:latin typeface="Work Sans" pitchFamily="2" charset="0"/>
                <a:ea typeface="+mn-lt"/>
                <a:cs typeface="Times New Roman" panose="02020603050405020304" pitchFamily="18" charset="0"/>
              </a:rPr>
              <a:t>Course Reps gather thoughts and opinions from others on your course, and attend meetings with Course Leaders to discuss feedback from module evaluations and help influence change on your course!</a:t>
            </a:r>
            <a:endParaRPr lang="en-US" sz="1600" dirty="0">
              <a:latin typeface="Work Sans" pitchFamily="2" charset="0"/>
              <a:ea typeface="+mj-ea"/>
              <a:cs typeface="Times New Roman" panose="02020603050405020304" pitchFamily="18" charset="0"/>
            </a:endParaRPr>
          </a:p>
          <a:p>
            <a:r>
              <a:rPr lang="en-GB" sz="1600" dirty="0">
                <a:latin typeface="Work Sans" pitchFamily="2" charset="0"/>
                <a:ea typeface="+mj-ea"/>
                <a:cs typeface="Times New Roman" panose="02020603050405020304" pitchFamily="18" charset="0"/>
              </a:rPr>
              <a:t>Join our community of Course Reps to learn new skills, meet new friends, and change your course for the better.</a:t>
            </a:r>
            <a:endParaRPr lang="en-US" sz="1600" dirty="0">
              <a:latin typeface="Work Sans" pitchFamily="2" charset="0"/>
              <a:ea typeface="+mj-ea"/>
              <a:cs typeface="Times New Roman" panose="02020603050405020304" pitchFamily="18" charset="0"/>
            </a:endParaRPr>
          </a:p>
          <a:p>
            <a:endParaRPr lang="en-GB" sz="1600" dirty="0">
              <a:latin typeface="Work Sans" pitchFamily="2" charset="0"/>
              <a:ea typeface="+mj-ea"/>
              <a:cs typeface="Times New Roman" panose="02020603050405020304" pitchFamily="18" charset="0"/>
            </a:endParaRPr>
          </a:p>
          <a:p>
            <a:r>
              <a:rPr lang="en-GB" sz="1600" dirty="0">
                <a:latin typeface="Work Sans" pitchFamily="2" charset="0"/>
                <a:ea typeface="+mj-ea"/>
                <a:cs typeface="Times New Roman" panose="02020603050405020304" pitchFamily="18" charset="0"/>
              </a:rPr>
              <a:t>Time commitment: 3+ hours a month</a:t>
            </a:r>
          </a:p>
          <a:p>
            <a:endParaRPr lang="en-GB" sz="1600" dirty="0">
              <a:latin typeface="Work Sans" pitchFamily="2" charset="0"/>
              <a:ea typeface="+mj-ea"/>
              <a:cs typeface="Times New Roman" panose="02020603050405020304" pitchFamily="18" charset="0"/>
            </a:endParaRPr>
          </a:p>
          <a:p>
            <a:r>
              <a:rPr lang="en-GB" sz="1600" b="1" dirty="0">
                <a:latin typeface="Work Sans" pitchFamily="2" charset="0"/>
                <a:ea typeface="+mj-ea"/>
                <a:cs typeface="Times New Roman" panose="02020603050405020304" pitchFamily="18" charset="0"/>
              </a:rPr>
              <a:t>Sign up here: </a:t>
            </a:r>
            <a:r>
              <a:rPr lang="en-GB" sz="1600" b="1" u="sng" dirty="0">
                <a:solidFill>
                  <a:srgbClr val="0E0E1E"/>
                </a:solidFill>
                <a:latin typeface="Work Sans" pitchFamily="2" charset="0"/>
                <a:cs typeface="Times New Roman" panose="02020603050405020304" pitchFamily="18" charset="0"/>
              </a:rPr>
              <a:t>https://www.hallamstudentsunion.com/reps</a:t>
            </a:r>
            <a:endParaRPr lang="en-GB" sz="1400" b="1" u="sng" dirty="0">
              <a:solidFill>
                <a:srgbClr val="0E0E1E"/>
              </a:solidFill>
              <a:latin typeface="Work Sans" pitchFamily="2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C1FFD88-04B0-AB8E-3383-C2B61CC933E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62481" y="6132993"/>
            <a:ext cx="1362543" cy="61450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9564C00-9538-A7AD-18C1-2EC949D2265C}"/>
              </a:ext>
            </a:extLst>
          </p:cNvPr>
          <p:cNvSpPr txBox="1"/>
          <p:nvPr/>
        </p:nvSpPr>
        <p:spPr>
          <a:xfrm>
            <a:off x="4697024" y="6235924"/>
            <a:ext cx="110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D0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@hallamsu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8C0E4F-4EE1-CD19-D574-7252058BF256}"/>
              </a:ext>
            </a:extLst>
          </p:cNvPr>
          <p:cNvSpPr txBox="1"/>
          <p:nvPr/>
        </p:nvSpPr>
        <p:spPr>
          <a:xfrm>
            <a:off x="2059526" y="6235924"/>
            <a:ext cx="2007249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D0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hallamstudentsunion.com</a:t>
            </a:r>
          </a:p>
        </p:txBody>
      </p:sp>
      <p:pic>
        <p:nvPicPr>
          <p:cNvPr id="3" name="Picture 2" descr="A group of women sitting on a bed&#10;&#10;Description automatically generated">
            <a:extLst>
              <a:ext uri="{FF2B5EF4-FFF2-40B4-BE49-F238E27FC236}">
                <a16:creationId xmlns:a16="http://schemas.microsoft.com/office/drawing/2014/main" id="{790F5BE9-B8CC-7956-2E49-8DD5E8AD4C1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93951" y="0"/>
            <a:ext cx="56980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3691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hape&#10;&#10;Description automatically generated">
            <a:extLst>
              <a:ext uri="{FF2B5EF4-FFF2-40B4-BE49-F238E27FC236}">
                <a16:creationId xmlns:a16="http://schemas.microsoft.com/office/drawing/2014/main" id="{DC380230-A47C-F7BE-D979-88322CC0F3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175" y="0"/>
            <a:ext cx="12195175" cy="6867076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5068CDD-3E2E-5150-5155-39780FBAC3E4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273" y="0"/>
            <a:ext cx="6156000" cy="6867076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7CD6BB17-0BF5-A0F7-D35B-162CCC100E0E}"/>
              </a:ext>
            </a:extLst>
          </p:cNvPr>
          <p:cNvGrpSpPr/>
          <p:nvPr/>
        </p:nvGrpSpPr>
        <p:grpSpPr>
          <a:xfrm>
            <a:off x="6996903" y="2019705"/>
            <a:ext cx="4647502" cy="3109782"/>
            <a:chOff x="6886055" y="1554728"/>
            <a:chExt cx="4647502" cy="3109782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FC00899-4E13-002B-5DC8-747EB4FBF8F1}"/>
                </a:ext>
              </a:extLst>
            </p:cNvPr>
            <p:cNvSpPr txBox="1"/>
            <p:nvPr/>
          </p:nvSpPr>
          <p:spPr>
            <a:xfrm>
              <a:off x="7317567" y="1754782"/>
              <a:ext cx="40098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0E8E0"/>
                  </a:solidFill>
                  <a:latin typeface="Work Sans" pitchFamily="2" charset="0"/>
                  <a:ea typeface="+mn-lt"/>
                  <a:cs typeface="Times New Roman" panose="02020603050405020304" pitchFamily="18" charset="0"/>
                </a:rPr>
                <a:t>Make a difference on your course</a:t>
              </a: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3AADFA2-186B-F369-076B-C6CCB17615C1}"/>
                </a:ext>
              </a:extLst>
            </p:cNvPr>
            <p:cNvSpPr txBox="1"/>
            <p:nvPr/>
          </p:nvSpPr>
          <p:spPr>
            <a:xfrm>
              <a:off x="6886055" y="1554728"/>
              <a:ext cx="50908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chemeClr val="bg1"/>
                  </a:solidFill>
                  <a:latin typeface="Work Sans" pitchFamily="2" charset="0"/>
                  <a:cs typeface="Times New Roman" panose="02020603050405020304" pitchFamily="18" charset="0"/>
                </a:rPr>
                <a:t>1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66B6C8F-F804-52F8-8A9A-7F140335C55B}"/>
                </a:ext>
              </a:extLst>
            </p:cNvPr>
            <p:cNvSpPr txBox="1"/>
            <p:nvPr/>
          </p:nvSpPr>
          <p:spPr>
            <a:xfrm>
              <a:off x="6886055" y="2687024"/>
              <a:ext cx="509082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chemeClr val="bg1"/>
                  </a:solidFill>
                  <a:latin typeface="Work Sans" pitchFamily="2" charset="0"/>
                  <a:cs typeface="Times New Roman" panose="02020603050405020304" pitchFamily="18" charset="0"/>
                </a:rPr>
                <a:t>2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2E48ADE-D337-BAB8-4A27-3544D767AF3D}"/>
                </a:ext>
              </a:extLst>
            </p:cNvPr>
            <p:cNvSpPr txBox="1"/>
            <p:nvPr/>
          </p:nvSpPr>
          <p:spPr>
            <a:xfrm>
              <a:off x="6886055" y="3679624"/>
              <a:ext cx="509081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400" b="1" dirty="0">
                  <a:solidFill>
                    <a:schemeClr val="bg1"/>
                  </a:solidFill>
                  <a:latin typeface="Work Sans" pitchFamily="2" charset="0"/>
                  <a:cs typeface="Times New Roman" panose="02020603050405020304" pitchFamily="18" charset="0"/>
                </a:rPr>
                <a:t>3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5F58959-ABB9-AFF1-C463-DCDF78402769}"/>
                </a:ext>
              </a:extLst>
            </p:cNvPr>
            <p:cNvSpPr txBox="1"/>
            <p:nvPr/>
          </p:nvSpPr>
          <p:spPr>
            <a:xfrm>
              <a:off x="7523738" y="2748580"/>
              <a:ext cx="400981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0E8E0"/>
                  </a:solidFill>
                  <a:latin typeface="Work Sans" pitchFamily="2" charset="0"/>
                  <a:ea typeface="+mn-lt"/>
                  <a:cs typeface="Times New Roman" panose="02020603050405020304" pitchFamily="18" charset="0"/>
                </a:rPr>
                <a:t>Extensive training and development opportunities</a:t>
              </a: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AD82BAC-D743-FCF0-51EA-25A3D44CB584}"/>
                </a:ext>
              </a:extLst>
            </p:cNvPr>
            <p:cNvSpPr txBox="1"/>
            <p:nvPr/>
          </p:nvSpPr>
          <p:spPr>
            <a:xfrm>
              <a:off x="7523738" y="3741180"/>
              <a:ext cx="400981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rgbClr val="F0E8E0"/>
                  </a:solidFill>
                  <a:latin typeface="Work Sans" pitchFamily="2" charset="0"/>
                  <a:ea typeface="+mn-lt"/>
                  <a:cs typeface="Times New Roman" panose="02020603050405020304" pitchFamily="18" charset="0"/>
                </a:rPr>
                <a:t>Lots of support and guidance from University &amp; Students' Union staff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5A469538-CAA4-B092-69A9-62C26EC97892}"/>
              </a:ext>
            </a:extLst>
          </p:cNvPr>
          <p:cNvSpPr txBox="1"/>
          <p:nvPr/>
        </p:nvSpPr>
        <p:spPr>
          <a:xfrm>
            <a:off x="6662008" y="419919"/>
            <a:ext cx="53598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spc="-150" dirty="0">
                <a:solidFill>
                  <a:srgbClr val="F0E8E0"/>
                </a:solidFill>
                <a:latin typeface="Work Sans" pitchFamily="2" charset="0"/>
                <a:cs typeface="Times New Roman" panose="02020603050405020304" pitchFamily="18" charset="0"/>
              </a:rPr>
              <a:t>Why become a Course Rep?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9BDB7A-9128-698F-5CB5-894D9EFD9FD4}"/>
              </a:ext>
            </a:extLst>
          </p:cNvPr>
          <p:cNvSpPr txBox="1"/>
          <p:nvPr/>
        </p:nvSpPr>
        <p:spPr>
          <a:xfrm>
            <a:off x="6996903" y="5521228"/>
            <a:ext cx="444133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dirty="0">
                <a:solidFill>
                  <a:srgbClr val="F0E8E0"/>
                </a:solidFill>
                <a:latin typeface="Work Sans" pitchFamily="2" charset="0"/>
                <a:ea typeface="+mj-ea"/>
                <a:cs typeface="Times New Roman" panose="02020603050405020304" pitchFamily="18" charset="0"/>
              </a:rPr>
              <a:t>Sign up here: </a:t>
            </a:r>
            <a:r>
              <a:rPr lang="en-GB" u="sng" dirty="0">
                <a:solidFill>
                  <a:srgbClr val="F0E8E0"/>
                </a:solidFill>
                <a:latin typeface="Work Sans" pitchFamily="2" charset="0"/>
                <a:ea typeface="+mj-ea"/>
                <a:cs typeface="Times New Roman" panose="02020603050405020304" pitchFamily="18" charset="0"/>
              </a:rPr>
              <a:t>www.</a:t>
            </a:r>
            <a:r>
              <a:rPr lang="en-GB" u="sng" dirty="0">
                <a:solidFill>
                  <a:srgbClr val="F0E8E0"/>
                </a:solidFill>
                <a:latin typeface="Work Sans" pitchFamily="2" charset="0"/>
                <a:cs typeface="Times New Roman" panose="02020603050405020304" pitchFamily="18" charset="0"/>
              </a:rPr>
              <a:t>hallamstudentsunion.com/reps</a:t>
            </a:r>
            <a:endParaRPr lang="en-GB" sz="1600" u="sng" dirty="0">
              <a:solidFill>
                <a:srgbClr val="F0E8E0"/>
              </a:solidFill>
              <a:latin typeface="Work Sans" pitchFamily="2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4409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9E81732-BB02-6102-90CF-5CA2B1EB10F9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rgbClr val="F0E8E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26FB75-3C0E-399B-C53A-EAE24D6F5ECF}"/>
              </a:ext>
            </a:extLst>
          </p:cNvPr>
          <p:cNvCxnSpPr>
            <a:cxnSpLocks/>
          </p:cNvCxnSpPr>
          <p:nvPr/>
        </p:nvCxnSpPr>
        <p:spPr>
          <a:xfrm>
            <a:off x="471714" y="6023429"/>
            <a:ext cx="5189784" cy="0"/>
          </a:xfrm>
          <a:prstGeom prst="line">
            <a:avLst/>
          </a:prstGeom>
          <a:ln w="12700">
            <a:solidFill>
              <a:srgbClr val="0D0D1D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pic>
        <p:nvPicPr>
          <p:cNvPr id="3" name="Picture 2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94713009-23E1-0B6A-0063-1D974378C02E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0"/>
            <a:ext cx="6096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E748217-E359-730E-1457-C46652094EF0}"/>
              </a:ext>
            </a:extLst>
          </p:cNvPr>
          <p:cNvSpPr txBox="1"/>
          <p:nvPr/>
        </p:nvSpPr>
        <p:spPr>
          <a:xfrm>
            <a:off x="416287" y="403237"/>
            <a:ext cx="535982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spc="-150" dirty="0">
                <a:solidFill>
                  <a:srgbClr val="0D0D1D"/>
                </a:solidFill>
                <a:latin typeface="Work Sans" pitchFamily="2" charset="0"/>
                <a:cs typeface="Times New Roman" panose="02020603050405020304" pitchFamily="18" charset="0"/>
              </a:rPr>
              <a:t>Join an </a:t>
            </a:r>
          </a:p>
          <a:p>
            <a:r>
              <a:rPr lang="en-US" sz="4400" b="1" spc="-150" dirty="0">
                <a:solidFill>
                  <a:srgbClr val="0D0D1D"/>
                </a:solidFill>
                <a:latin typeface="Work Sans" pitchFamily="2" charset="0"/>
                <a:cs typeface="Times New Roman" panose="02020603050405020304" pitchFamily="18" charset="0"/>
              </a:rPr>
              <a:t>Academic Society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1ABACF8-F70D-1A4E-3BBA-BD7CF6631538}"/>
              </a:ext>
            </a:extLst>
          </p:cNvPr>
          <p:cNvSpPr txBox="1"/>
          <p:nvPr/>
        </p:nvSpPr>
        <p:spPr>
          <a:xfrm>
            <a:off x="416287" y="2253024"/>
            <a:ext cx="5189784" cy="307776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fontAlgn="base"/>
            <a:r>
              <a:rPr lang="en-GB" sz="1600" dirty="0">
                <a:solidFill>
                  <a:srgbClr val="0D0D1D"/>
                </a:solidFill>
                <a:latin typeface="Work Sans" pitchFamily="2" charset="0"/>
                <a:ea typeface="+mj-ea"/>
                <a:cs typeface="Times New Roman"/>
              </a:rPr>
              <a:t>Academic Societies at Hallam Students’ Union aim to bring together like-minded individuals based on a shared interest of your area of study.</a:t>
            </a:r>
          </a:p>
          <a:p>
            <a:endParaRPr lang="en-GB" sz="1600" dirty="0">
              <a:solidFill>
                <a:srgbClr val="0D0D1D"/>
              </a:solidFill>
              <a:latin typeface="Work Sans" pitchFamily="2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l" rtl="0" fontAlgn="base"/>
            <a:r>
              <a:rPr lang="en-GB" sz="1600" dirty="0">
                <a:solidFill>
                  <a:srgbClr val="0D0D1D"/>
                </a:solidFill>
                <a:latin typeface="Work Sans" pitchFamily="2" charset="0"/>
                <a:ea typeface="Verdana"/>
                <a:cs typeface="Times New Roman"/>
              </a:rPr>
              <a:t>They organise events with guest speakers and course relevant trips &amp; activities.</a:t>
            </a:r>
            <a:endParaRPr lang="en-GB" sz="1600" dirty="0">
              <a:solidFill>
                <a:srgbClr val="0D0D1D"/>
              </a:solidFill>
              <a:latin typeface="Work Sans" pitchFamily="2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l" rtl="0" fontAlgn="base"/>
            <a:endParaRPr lang="en-GB" sz="1600" i="0" dirty="0">
              <a:solidFill>
                <a:srgbClr val="0D0D1D"/>
              </a:solidFill>
              <a:effectLst/>
              <a:latin typeface="Work Sans" pitchFamily="2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fontAlgn="base"/>
            <a:r>
              <a:rPr lang="en-GB" sz="1600" dirty="0">
                <a:solidFill>
                  <a:srgbClr val="0D0D1D"/>
                </a:solidFill>
                <a:latin typeface="Work Sans" pitchFamily="2" charset="0"/>
                <a:ea typeface="Verdana"/>
                <a:cs typeface="Times New Roman"/>
              </a:rPr>
              <a:t>Visit their dedicated webpage on the SU website that includes their social media links, upcoming events, and more.</a:t>
            </a:r>
            <a:endParaRPr lang="en-GB" sz="1600" dirty="0">
              <a:solidFill>
                <a:srgbClr val="0D0D1D"/>
              </a:solidFill>
              <a:latin typeface="Work Sans" pitchFamily="2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fontAlgn="base"/>
            <a:endParaRPr lang="en-GB" sz="1600" dirty="0">
              <a:solidFill>
                <a:srgbClr val="0D0D1D"/>
              </a:solidFill>
              <a:latin typeface="Work Sans" pitchFamily="2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fontAlgn="base"/>
            <a:r>
              <a:rPr lang="en-GB" b="1" dirty="0">
                <a:solidFill>
                  <a:srgbClr val="0D0D1D"/>
                </a:solidFill>
                <a:latin typeface="Work Sans" pitchFamily="2" charset="0"/>
                <a:ea typeface="Verdana" panose="020B0604030504040204" pitchFamily="34" charset="0"/>
                <a:cs typeface="Times New Roman" panose="02020603050405020304" pitchFamily="18" charset="0"/>
              </a:rPr>
              <a:t>www.hallamstudentsunion.com/societies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3F54E0-EB79-CA35-A49E-FE5B0A23387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62481" y="6132993"/>
            <a:ext cx="1362543" cy="614507"/>
          </a:xfrm>
          <a:prstGeom prst="rect">
            <a:avLst/>
          </a:prstGeom>
        </p:spPr>
      </p:pic>
      <p:pic>
        <p:nvPicPr>
          <p:cNvPr id="10" name="Picture 9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2A91A6CA-4251-65B3-1FC4-3A6ABC2BD35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94233" y="4313603"/>
            <a:ext cx="1448409" cy="65323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B0C7A8C-ECEE-C550-76B9-646E30B3EAC1}"/>
              </a:ext>
            </a:extLst>
          </p:cNvPr>
          <p:cNvSpPr txBox="1"/>
          <p:nvPr/>
        </p:nvSpPr>
        <p:spPr>
          <a:xfrm>
            <a:off x="2059526" y="6235924"/>
            <a:ext cx="2007249" cy="307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D0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hallamstudentsunion.com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2982EAF-44C4-191F-15CB-DDE72D4D9D85}"/>
              </a:ext>
            </a:extLst>
          </p:cNvPr>
          <p:cNvSpPr txBox="1"/>
          <p:nvPr/>
        </p:nvSpPr>
        <p:spPr>
          <a:xfrm>
            <a:off x="4697024" y="6235924"/>
            <a:ext cx="110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D0D1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@hallamsu</a:t>
            </a:r>
          </a:p>
        </p:txBody>
      </p:sp>
    </p:spTree>
    <p:extLst>
      <p:ext uri="{BB962C8B-B14F-4D97-AF65-F5344CB8AC3E}">
        <p14:creationId xmlns:p14="http://schemas.microsoft.com/office/powerpoint/2010/main" val="3165228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17786B6-A914-A76D-E1EF-37B3D489186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E0E1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0000"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21B4302-A7C0-A083-1396-3CD77DE36FF1}"/>
              </a:ext>
            </a:extLst>
          </p:cNvPr>
          <p:cNvCxnSpPr/>
          <p:nvPr/>
        </p:nvCxnSpPr>
        <p:spPr>
          <a:xfrm>
            <a:off x="508000" y="6023429"/>
            <a:ext cx="10994571" cy="0"/>
          </a:xfrm>
          <a:prstGeom prst="line">
            <a:avLst/>
          </a:prstGeom>
          <a:ln w="12700">
            <a:solidFill>
              <a:srgbClr val="F0E8E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BE02039-B1CB-8A2E-1713-CDFF2907625C}"/>
              </a:ext>
            </a:extLst>
          </p:cNvPr>
          <p:cNvSpPr txBox="1"/>
          <p:nvPr/>
        </p:nvSpPr>
        <p:spPr>
          <a:xfrm>
            <a:off x="7873999" y="6226119"/>
            <a:ext cx="23295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0E8E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hallamstudentsunion.com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724AD1E-9C31-DC68-6825-2EADD8046B9A}"/>
              </a:ext>
            </a:extLst>
          </p:cNvPr>
          <p:cNvSpPr txBox="1"/>
          <p:nvPr/>
        </p:nvSpPr>
        <p:spPr>
          <a:xfrm>
            <a:off x="10530115" y="6226119"/>
            <a:ext cx="1103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0E8E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1400" dirty="0" err="1">
                <a:solidFill>
                  <a:srgbClr val="F0E8E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hallamsu</a:t>
            </a:r>
            <a:endParaRPr lang="en-US" sz="1400" dirty="0">
              <a:solidFill>
                <a:srgbClr val="F0E8E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2261FB-A99A-3CD7-0545-4DAC4B47F1E5}"/>
              </a:ext>
            </a:extLst>
          </p:cNvPr>
          <p:cNvSpPr txBox="1"/>
          <p:nvPr/>
        </p:nvSpPr>
        <p:spPr>
          <a:xfrm>
            <a:off x="782250" y="1546053"/>
            <a:ext cx="58630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spc="-150" dirty="0">
                <a:solidFill>
                  <a:srgbClr val="F0E8E0"/>
                </a:solidFill>
                <a:latin typeface="Work Sans" pitchFamily="2" charset="0"/>
                <a:cs typeface="Times New Roman" panose="02020603050405020304" pitchFamily="18" charset="0"/>
              </a:rPr>
              <a:t>Contact the teams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90FC59-3A78-C3E7-CF7C-446C906B1A2D}"/>
              </a:ext>
            </a:extLst>
          </p:cNvPr>
          <p:cNvSpPr txBox="1"/>
          <p:nvPr/>
        </p:nvSpPr>
        <p:spPr>
          <a:xfrm>
            <a:off x="431377" y="2828835"/>
            <a:ext cx="1120182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dirty="0">
                <a:solidFill>
                  <a:srgbClr val="F4F0ED"/>
                </a:solidFill>
                <a:latin typeface="Work Sans" pitchFamily="2" charset="0"/>
                <a:cs typeface="Times New Roman" panose="02020603050405020304" pitchFamily="18" charset="0"/>
              </a:rPr>
              <a:t>Representation: </a:t>
            </a:r>
            <a:r>
              <a:rPr lang="en-GB" sz="3600" dirty="0">
                <a:solidFill>
                  <a:srgbClr val="F4F0ED"/>
                </a:solidFill>
                <a:latin typeface="Work Sans" pitchFamily="2" charset="0"/>
                <a:cs typeface="Times New Roman" panose="02020603050405020304" pitchFamily="18" charset="0"/>
                <a:hlinkClick r:id="rId2"/>
              </a:rPr>
              <a:t>studentreps@shu.ac.uk</a:t>
            </a:r>
            <a:r>
              <a:rPr lang="en-GB" sz="3600" dirty="0">
                <a:solidFill>
                  <a:srgbClr val="F4F0ED"/>
                </a:solidFill>
                <a:latin typeface="Work Sans" pitchFamily="2" charset="0"/>
                <a:cs typeface="Times New Roman" panose="02020603050405020304" pitchFamily="18" charset="0"/>
              </a:rPr>
              <a:t> </a:t>
            </a:r>
          </a:p>
          <a:p>
            <a:r>
              <a:rPr lang="en-GB" sz="3600" dirty="0">
                <a:solidFill>
                  <a:srgbClr val="F4F0ED"/>
                </a:solidFill>
                <a:latin typeface="Work Sans" pitchFamily="2" charset="0"/>
                <a:cs typeface="Times New Roman" panose="02020603050405020304" pitchFamily="18" charset="0"/>
              </a:rPr>
              <a:t>Academic Societies: </a:t>
            </a:r>
            <a:r>
              <a:rPr lang="en-GB" sz="3600" dirty="0">
                <a:solidFill>
                  <a:srgbClr val="F4F0ED"/>
                </a:solidFill>
                <a:latin typeface="Work Sans" pitchFamily="2" charset="0"/>
                <a:cs typeface="Times New Roman" panose="02020603050405020304" pitchFamily="18" charset="0"/>
                <a:hlinkClick r:id="rId3"/>
              </a:rPr>
              <a:t>activitiesadmin@shu.ac.uk</a:t>
            </a:r>
            <a:r>
              <a:rPr lang="en-GB" sz="3600" dirty="0">
                <a:solidFill>
                  <a:srgbClr val="F4F0ED"/>
                </a:solidFill>
                <a:latin typeface="Work Sans" pitchFamily="2" charset="0"/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4" name="Picture 3" descr="A black and white logo&#10;&#10;Description automatically generated with low confidence">
            <a:extLst>
              <a:ext uri="{FF2B5EF4-FFF2-40B4-BE49-F238E27FC236}">
                <a16:creationId xmlns:a16="http://schemas.microsoft.com/office/drawing/2014/main" id="{91B84F0E-54AA-49A6-AA47-D34F0D2C369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196" y="6096003"/>
            <a:ext cx="1448409" cy="65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520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E0E1E"/>
        </a:solidFill>
        <a:ln>
          <a:noFill/>
        </a:ln>
      </a:spPr>
      <a:bodyPr lIns="90000" rtlCol="0" anchor="ctr"/>
      <a:lstStyle>
        <a:defPPr algn="ctr">
          <a:defRPr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71572E5EC0DE4495E159F036A6115F" ma:contentTypeVersion="17" ma:contentTypeDescription="Create a new document." ma:contentTypeScope="" ma:versionID="124ff4ece19749e50aa9235c3b7562b4">
  <xsd:schema xmlns:xsd="http://www.w3.org/2001/XMLSchema" xmlns:xs="http://www.w3.org/2001/XMLSchema" xmlns:p="http://schemas.microsoft.com/office/2006/metadata/properties" xmlns:ns2="b2ebe193-a744-4fd9-91ac-9c8fa073159a" xmlns:ns3="433fcffc-c0ac-4f9b-872c-bc0a641f6f15" targetNamespace="http://schemas.microsoft.com/office/2006/metadata/properties" ma:root="true" ma:fieldsID="bd235fac33766973188fee10a7900a1b" ns2:_="" ns3:_="">
    <xsd:import namespace="b2ebe193-a744-4fd9-91ac-9c8fa073159a"/>
    <xsd:import namespace="433fcffc-c0ac-4f9b-872c-bc0a641f6f1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2ebe193-a744-4fd9-91ac-9c8fa07315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48c43db7-d5b9-4501-acd0-29785274dc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3fcffc-c0ac-4f9b-872c-bc0a641f6f15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89aec9fa-ee5c-4cc8-a2e4-a6c1e2c00348}" ma:internalName="TaxCatchAll" ma:showField="CatchAllData" ma:web="433fcffc-c0ac-4f9b-872c-bc0a641f6f1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2ebe193-a744-4fd9-91ac-9c8fa073159a">
      <Terms xmlns="http://schemas.microsoft.com/office/infopath/2007/PartnerControls"/>
    </lcf76f155ced4ddcb4097134ff3c332f>
    <TaxCatchAll xmlns="433fcffc-c0ac-4f9b-872c-bc0a641f6f15" xsi:nil="true"/>
  </documentManagement>
</p:properties>
</file>

<file path=customXml/itemProps1.xml><?xml version="1.0" encoding="utf-8"?>
<ds:datastoreItem xmlns:ds="http://schemas.openxmlformats.org/officeDocument/2006/customXml" ds:itemID="{30AC9789-D789-4FB9-8889-1EBDE287F6C4}"/>
</file>

<file path=customXml/itemProps2.xml><?xml version="1.0" encoding="utf-8"?>
<ds:datastoreItem xmlns:ds="http://schemas.openxmlformats.org/officeDocument/2006/customXml" ds:itemID="{56483DF8-3D23-4941-AB01-D40559B125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8A5CF7-B7BC-423A-9C56-6BFC7D932594}"/>
</file>

<file path=docProps/app.xml><?xml version="1.0" encoding="utf-8"?>
<Properties xmlns="http://schemas.openxmlformats.org/officeDocument/2006/extended-properties" xmlns:vt="http://schemas.openxmlformats.org/officeDocument/2006/docPropsVTypes">
  <TotalTime>7438</TotalTime>
  <Words>253</Words>
  <Application>Microsoft Office PowerPoint</Application>
  <PresentationFormat>Widescreen</PresentationFormat>
  <Paragraphs>39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Calibri Light</vt:lpstr>
      <vt:lpstr>Times New Roman</vt:lpstr>
      <vt:lpstr>Arial</vt:lpstr>
      <vt:lpstr>Work Sans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Jackson, Daniel</dc:creator>
  <cp:lastModifiedBy>Andrew, Joanne</cp:lastModifiedBy>
  <cp:revision>45</cp:revision>
  <dcterms:created xsi:type="dcterms:W3CDTF">2023-03-30T13:23:59Z</dcterms:created>
  <dcterms:modified xsi:type="dcterms:W3CDTF">2024-09-09T15:02:48Z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0x0101002171572E5EC0DE4495E159F036A6115F</vt:lpwstr>
  </property>
</Properties>
</file>