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59" r:id="rId4"/>
    <p:sldId id="260" r:id="rId5"/>
    <p:sldId id="264" r:id="rId6"/>
    <p:sldId id="266" r:id="rId7"/>
    <p:sldId id="267" r:id="rId8"/>
    <p:sldId id="261" r:id="rId9"/>
    <p:sldId id="262" r:id="rId10"/>
    <p:sldId id="268" r:id="rId11"/>
    <p:sldId id="269" r:id="rId12"/>
    <p:sldId id="27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0" autoAdjust="0"/>
    <p:restoredTop sz="58709" autoAdjust="0"/>
  </p:normalViewPr>
  <p:slideViewPr>
    <p:cSldViewPr snapToGrid="0">
      <p:cViewPr varScale="1">
        <p:scale>
          <a:sx n="64" d="100"/>
          <a:sy n="64" d="100"/>
        </p:scale>
        <p:origin x="16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B73FF-DEC6-4DF9-B4E2-23323F269316}" type="doc">
      <dgm:prSet loTypeId="urn:microsoft.com/office/officeart/2016/7/layout/RepeatingBendingProcessNew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35A64496-B018-41FC-AC8D-1E93FFD57284}">
      <dgm:prSet/>
      <dgm:spPr/>
      <dgm:t>
        <a:bodyPr/>
        <a:lstStyle/>
        <a:p>
          <a:r>
            <a:rPr lang="en-GB">
              <a:latin typeface="Work Sans" pitchFamily="2" charset="0"/>
            </a:rPr>
            <a:t>Support you in finding opportunities through the brokerage or give it a go opportunities suitable for your society </a:t>
          </a:r>
          <a:endParaRPr lang="en-US">
            <a:latin typeface="Work Sans" pitchFamily="2" charset="0"/>
          </a:endParaRPr>
        </a:p>
      </dgm:t>
    </dgm:pt>
    <dgm:pt modelId="{AD335C4D-4030-48EE-BF9A-084E70FC2F0F}" type="parTrans" cxnId="{D8465E66-B3C3-4461-A6E2-DA1CE1D626CA}">
      <dgm:prSet/>
      <dgm:spPr/>
      <dgm:t>
        <a:bodyPr/>
        <a:lstStyle/>
        <a:p>
          <a:endParaRPr lang="en-US"/>
        </a:p>
      </dgm:t>
    </dgm:pt>
    <dgm:pt modelId="{2B3661CE-B83F-4917-8643-EE1BDF3C6ABA}" type="sibTrans" cxnId="{D8465E66-B3C3-4461-A6E2-DA1CE1D626CA}">
      <dgm:prSet/>
      <dgm:spPr/>
      <dgm:t>
        <a:bodyPr/>
        <a:lstStyle/>
        <a:p>
          <a:endParaRPr lang="en-US"/>
        </a:p>
      </dgm:t>
    </dgm:pt>
    <dgm:pt modelId="{7DADE3F3-314D-461A-A3DD-27D5D86AF6AE}">
      <dgm:prSet/>
      <dgm:spPr/>
      <dgm:t>
        <a:bodyPr/>
        <a:lstStyle/>
        <a:p>
          <a:r>
            <a:rPr lang="en-GB">
              <a:latin typeface="Work Sans" pitchFamily="2" charset="0"/>
            </a:rPr>
            <a:t>Support you in connecting with a charity partner to create your own opportunities/events</a:t>
          </a:r>
          <a:endParaRPr lang="en-US">
            <a:latin typeface="Work Sans" pitchFamily="2" charset="0"/>
          </a:endParaRPr>
        </a:p>
      </dgm:t>
    </dgm:pt>
    <dgm:pt modelId="{FF168C75-12BE-43AB-BA97-308360E963F4}" type="parTrans" cxnId="{F3EB1C2D-6354-4A88-A9B9-51544AF382B4}">
      <dgm:prSet/>
      <dgm:spPr/>
      <dgm:t>
        <a:bodyPr/>
        <a:lstStyle/>
        <a:p>
          <a:endParaRPr lang="en-US"/>
        </a:p>
      </dgm:t>
    </dgm:pt>
    <dgm:pt modelId="{2B842A34-6881-4266-B5C5-7831EFC61918}" type="sibTrans" cxnId="{F3EB1C2D-6354-4A88-A9B9-51544AF382B4}">
      <dgm:prSet/>
      <dgm:spPr/>
      <dgm:t>
        <a:bodyPr/>
        <a:lstStyle/>
        <a:p>
          <a:endParaRPr lang="en-US"/>
        </a:p>
      </dgm:t>
    </dgm:pt>
    <dgm:pt modelId="{30C74857-B399-402B-82A6-EBA55B281B86}">
      <dgm:prSet/>
      <dgm:spPr/>
      <dgm:t>
        <a:bodyPr/>
        <a:lstStyle/>
        <a:p>
          <a:r>
            <a:rPr lang="en-GB" dirty="0">
              <a:latin typeface="Work Sans" pitchFamily="2" charset="0"/>
            </a:rPr>
            <a:t>Fundraising support – we can link you up with a cause in the community </a:t>
          </a:r>
          <a:endParaRPr lang="en-US" dirty="0">
            <a:latin typeface="Work Sans" pitchFamily="2" charset="0"/>
          </a:endParaRPr>
        </a:p>
      </dgm:t>
    </dgm:pt>
    <dgm:pt modelId="{7211073F-87B5-4EC3-AD33-8AFF44A862C6}" type="parTrans" cxnId="{86250531-EC62-4B69-8F02-B898D18EBD83}">
      <dgm:prSet/>
      <dgm:spPr/>
      <dgm:t>
        <a:bodyPr/>
        <a:lstStyle/>
        <a:p>
          <a:endParaRPr lang="en-US"/>
        </a:p>
      </dgm:t>
    </dgm:pt>
    <dgm:pt modelId="{E34A8137-DD90-47C0-9447-BB98064F3FAB}" type="sibTrans" cxnId="{86250531-EC62-4B69-8F02-B898D18EBD83}">
      <dgm:prSet/>
      <dgm:spPr/>
      <dgm:t>
        <a:bodyPr/>
        <a:lstStyle/>
        <a:p>
          <a:endParaRPr lang="en-US"/>
        </a:p>
      </dgm:t>
    </dgm:pt>
    <dgm:pt modelId="{BD6535D7-323B-4416-A886-0031F2506299}">
      <dgm:prSet/>
      <dgm:spPr/>
      <dgm:t>
        <a:bodyPr/>
        <a:lstStyle/>
        <a:p>
          <a:r>
            <a:rPr lang="en-GB" dirty="0">
              <a:latin typeface="Work Sans" pitchFamily="2" charset="0"/>
            </a:rPr>
            <a:t>Covering expenses</a:t>
          </a:r>
          <a:endParaRPr lang="en-US" dirty="0">
            <a:latin typeface="Work Sans" pitchFamily="2" charset="0"/>
          </a:endParaRPr>
        </a:p>
      </dgm:t>
    </dgm:pt>
    <dgm:pt modelId="{B56F670A-1A62-490C-BE9C-3D3233DAE938}" type="parTrans" cxnId="{F1315386-2C03-4F61-9DD6-499D3A62F6A2}">
      <dgm:prSet/>
      <dgm:spPr/>
      <dgm:t>
        <a:bodyPr/>
        <a:lstStyle/>
        <a:p>
          <a:endParaRPr lang="en-US"/>
        </a:p>
      </dgm:t>
    </dgm:pt>
    <dgm:pt modelId="{287FFE67-9C12-4CB5-88B1-4440C64164CD}" type="sibTrans" cxnId="{F1315386-2C03-4F61-9DD6-499D3A62F6A2}">
      <dgm:prSet/>
      <dgm:spPr/>
      <dgm:t>
        <a:bodyPr/>
        <a:lstStyle/>
        <a:p>
          <a:endParaRPr lang="en-US"/>
        </a:p>
      </dgm:t>
    </dgm:pt>
    <dgm:pt modelId="{F1F118F0-73C0-4D67-AD36-DE8B5C93A920}">
      <dgm:prSet/>
      <dgm:spPr/>
      <dgm:t>
        <a:bodyPr/>
        <a:lstStyle/>
        <a:p>
          <a:r>
            <a:rPr lang="en-GB">
              <a:latin typeface="Work Sans" pitchFamily="2" charset="0"/>
            </a:rPr>
            <a:t>DBS Checks</a:t>
          </a:r>
          <a:endParaRPr lang="en-US">
            <a:latin typeface="Work Sans" pitchFamily="2" charset="0"/>
          </a:endParaRPr>
        </a:p>
      </dgm:t>
    </dgm:pt>
    <dgm:pt modelId="{0F5A3545-51A3-4D9F-B3D0-087ADCC63329}" type="parTrans" cxnId="{EE70CC65-4BA3-4046-8155-2B282D087271}">
      <dgm:prSet/>
      <dgm:spPr/>
      <dgm:t>
        <a:bodyPr/>
        <a:lstStyle/>
        <a:p>
          <a:endParaRPr lang="en-US"/>
        </a:p>
      </dgm:t>
    </dgm:pt>
    <dgm:pt modelId="{3DACC16F-6900-4CF3-85C0-6F93B6840E62}" type="sibTrans" cxnId="{EE70CC65-4BA3-4046-8155-2B282D087271}">
      <dgm:prSet/>
      <dgm:spPr/>
      <dgm:t>
        <a:bodyPr/>
        <a:lstStyle/>
        <a:p>
          <a:endParaRPr lang="en-US"/>
        </a:p>
      </dgm:t>
    </dgm:pt>
    <dgm:pt modelId="{C16361F8-CA47-4A59-A82B-652AF749848D}">
      <dgm:prSet/>
      <dgm:spPr/>
      <dgm:t>
        <a:bodyPr/>
        <a:lstStyle/>
        <a:p>
          <a:r>
            <a:rPr lang="en-GB">
              <a:latin typeface="Work Sans" pitchFamily="2" charset="0"/>
            </a:rPr>
            <a:t>Marketing and promotion for your volunteering activities</a:t>
          </a:r>
          <a:endParaRPr lang="en-US">
            <a:latin typeface="Work Sans" pitchFamily="2" charset="0"/>
          </a:endParaRPr>
        </a:p>
      </dgm:t>
    </dgm:pt>
    <dgm:pt modelId="{6BDB8FD2-3A5B-403C-AF02-9B0E116CAA95}" type="parTrans" cxnId="{E29FA070-5778-4B3A-9F9A-3F0FE7623859}">
      <dgm:prSet/>
      <dgm:spPr/>
      <dgm:t>
        <a:bodyPr/>
        <a:lstStyle/>
        <a:p>
          <a:endParaRPr lang="en-US"/>
        </a:p>
      </dgm:t>
    </dgm:pt>
    <dgm:pt modelId="{2A38FBDB-D44D-4A56-9618-DB421C4FEAE3}" type="sibTrans" cxnId="{E29FA070-5778-4B3A-9F9A-3F0FE7623859}">
      <dgm:prSet/>
      <dgm:spPr/>
      <dgm:t>
        <a:bodyPr/>
        <a:lstStyle/>
        <a:p>
          <a:endParaRPr lang="en-US"/>
        </a:p>
      </dgm:t>
    </dgm:pt>
    <dgm:pt modelId="{8ACE639F-4685-4314-899E-6B0930B08B9C}">
      <dgm:prSet/>
      <dgm:spPr/>
      <dgm:t>
        <a:bodyPr/>
        <a:lstStyle/>
        <a:p>
          <a:r>
            <a:rPr lang="en-GB" dirty="0">
              <a:latin typeface="Work Sans" pitchFamily="2" charset="0"/>
            </a:rPr>
            <a:t>Help you plan a volunteering event or project </a:t>
          </a:r>
          <a:endParaRPr lang="en-US" dirty="0">
            <a:latin typeface="Work Sans" pitchFamily="2" charset="0"/>
          </a:endParaRPr>
        </a:p>
      </dgm:t>
    </dgm:pt>
    <dgm:pt modelId="{F399B58D-05E3-472B-99F4-FEC6AF0A2DDF}" type="parTrans" cxnId="{299EF996-5677-4BF6-AFCF-60FA3FB9579C}">
      <dgm:prSet/>
      <dgm:spPr/>
      <dgm:t>
        <a:bodyPr/>
        <a:lstStyle/>
        <a:p>
          <a:endParaRPr lang="en-US"/>
        </a:p>
      </dgm:t>
    </dgm:pt>
    <dgm:pt modelId="{8FCF86F7-727B-4842-A3DB-486AA5F34C49}" type="sibTrans" cxnId="{299EF996-5677-4BF6-AFCF-60FA3FB9579C}">
      <dgm:prSet/>
      <dgm:spPr/>
      <dgm:t>
        <a:bodyPr/>
        <a:lstStyle/>
        <a:p>
          <a:endParaRPr lang="en-US"/>
        </a:p>
      </dgm:t>
    </dgm:pt>
    <dgm:pt modelId="{2F654FD7-4035-4CE5-B0D8-D62633650F10}">
      <dgm:prSet/>
      <dgm:spPr/>
      <dgm:t>
        <a:bodyPr/>
        <a:lstStyle/>
        <a:p>
          <a:r>
            <a:rPr lang="en-GB">
              <a:latin typeface="Work Sans" pitchFamily="2" charset="0"/>
            </a:rPr>
            <a:t>Help you connect with outreach partners such as schools or community centres</a:t>
          </a:r>
          <a:endParaRPr lang="en-US">
            <a:latin typeface="Work Sans" pitchFamily="2" charset="0"/>
          </a:endParaRPr>
        </a:p>
      </dgm:t>
    </dgm:pt>
    <dgm:pt modelId="{CDCD14BC-A33F-4910-9BF7-8C81081C90DE}" type="parTrans" cxnId="{842EE8A6-C739-47F9-A8AF-6BA2516D683F}">
      <dgm:prSet/>
      <dgm:spPr/>
      <dgm:t>
        <a:bodyPr/>
        <a:lstStyle/>
        <a:p>
          <a:endParaRPr lang="en-US"/>
        </a:p>
      </dgm:t>
    </dgm:pt>
    <dgm:pt modelId="{E77093C6-CE97-40CA-B6A7-E0BC1C863C63}" type="sibTrans" cxnId="{842EE8A6-C739-47F9-A8AF-6BA2516D683F}">
      <dgm:prSet/>
      <dgm:spPr/>
      <dgm:t>
        <a:bodyPr/>
        <a:lstStyle/>
        <a:p>
          <a:endParaRPr lang="en-US"/>
        </a:p>
      </dgm:t>
    </dgm:pt>
    <dgm:pt modelId="{B3FF9388-80AE-4B0C-B550-05C4D633CF98}">
      <dgm:prSet/>
      <dgm:spPr/>
      <dgm:t>
        <a:bodyPr/>
        <a:lstStyle/>
        <a:p>
          <a:r>
            <a:rPr lang="en-GB" dirty="0">
              <a:latin typeface="Work Sans" pitchFamily="2" charset="0"/>
            </a:rPr>
            <a:t>General advice and support – we’re here to help! </a:t>
          </a:r>
          <a:endParaRPr lang="en-US" dirty="0">
            <a:latin typeface="Work Sans" pitchFamily="2" charset="0"/>
          </a:endParaRPr>
        </a:p>
      </dgm:t>
    </dgm:pt>
    <dgm:pt modelId="{6B2F9AD6-586A-4D31-B121-20A7ADF91FAE}" type="parTrans" cxnId="{4087ACD0-3C95-4E5D-8BBD-E07F611BFF11}">
      <dgm:prSet/>
      <dgm:spPr/>
      <dgm:t>
        <a:bodyPr/>
        <a:lstStyle/>
        <a:p>
          <a:endParaRPr lang="en-US"/>
        </a:p>
      </dgm:t>
    </dgm:pt>
    <dgm:pt modelId="{0A9D381F-9FBA-4CC3-94EE-F1A17553DE0C}" type="sibTrans" cxnId="{4087ACD0-3C95-4E5D-8BBD-E07F611BFF11}">
      <dgm:prSet/>
      <dgm:spPr/>
      <dgm:t>
        <a:bodyPr/>
        <a:lstStyle/>
        <a:p>
          <a:endParaRPr lang="en-US"/>
        </a:p>
      </dgm:t>
    </dgm:pt>
    <dgm:pt modelId="{C57532DD-671F-4CF0-B304-F44373FEC64A}" type="pres">
      <dgm:prSet presAssocID="{77CB73FF-DEC6-4DF9-B4E2-23323F269316}" presName="Name0" presStyleCnt="0">
        <dgm:presLayoutVars>
          <dgm:dir/>
          <dgm:resizeHandles val="exact"/>
        </dgm:presLayoutVars>
      </dgm:prSet>
      <dgm:spPr/>
    </dgm:pt>
    <dgm:pt modelId="{013DE4F0-ECF4-443D-896F-1C4B8269EE53}" type="pres">
      <dgm:prSet presAssocID="{35A64496-B018-41FC-AC8D-1E93FFD57284}" presName="node" presStyleLbl="node1" presStyleIdx="0" presStyleCnt="9">
        <dgm:presLayoutVars>
          <dgm:bulletEnabled val="1"/>
        </dgm:presLayoutVars>
      </dgm:prSet>
      <dgm:spPr/>
    </dgm:pt>
    <dgm:pt modelId="{0EDC7950-22B7-4D2D-90A5-128A5EE29D7A}" type="pres">
      <dgm:prSet presAssocID="{2B3661CE-B83F-4917-8643-EE1BDF3C6ABA}" presName="sibTrans" presStyleLbl="sibTrans1D1" presStyleIdx="0" presStyleCnt="8"/>
      <dgm:spPr/>
    </dgm:pt>
    <dgm:pt modelId="{DE3EA09B-B97B-43FE-A0AA-660147369803}" type="pres">
      <dgm:prSet presAssocID="{2B3661CE-B83F-4917-8643-EE1BDF3C6ABA}" presName="connectorText" presStyleLbl="sibTrans1D1" presStyleIdx="0" presStyleCnt="8"/>
      <dgm:spPr/>
    </dgm:pt>
    <dgm:pt modelId="{63F3838D-A229-4D9A-A24F-BDF79A48384B}" type="pres">
      <dgm:prSet presAssocID="{7DADE3F3-314D-461A-A3DD-27D5D86AF6AE}" presName="node" presStyleLbl="node1" presStyleIdx="1" presStyleCnt="9">
        <dgm:presLayoutVars>
          <dgm:bulletEnabled val="1"/>
        </dgm:presLayoutVars>
      </dgm:prSet>
      <dgm:spPr/>
    </dgm:pt>
    <dgm:pt modelId="{33443360-4CE1-401C-86EB-74EA9E786D7A}" type="pres">
      <dgm:prSet presAssocID="{2B842A34-6881-4266-B5C5-7831EFC61918}" presName="sibTrans" presStyleLbl="sibTrans1D1" presStyleIdx="1" presStyleCnt="8"/>
      <dgm:spPr/>
    </dgm:pt>
    <dgm:pt modelId="{C410E191-0643-4D11-A5A4-1EBFE278FD81}" type="pres">
      <dgm:prSet presAssocID="{2B842A34-6881-4266-B5C5-7831EFC61918}" presName="connectorText" presStyleLbl="sibTrans1D1" presStyleIdx="1" presStyleCnt="8"/>
      <dgm:spPr/>
    </dgm:pt>
    <dgm:pt modelId="{905BE932-7C79-4CC6-8659-E941F569B8D8}" type="pres">
      <dgm:prSet presAssocID="{30C74857-B399-402B-82A6-EBA55B281B86}" presName="node" presStyleLbl="node1" presStyleIdx="2" presStyleCnt="9">
        <dgm:presLayoutVars>
          <dgm:bulletEnabled val="1"/>
        </dgm:presLayoutVars>
      </dgm:prSet>
      <dgm:spPr/>
    </dgm:pt>
    <dgm:pt modelId="{0B61D7DB-D277-4BBB-9CEC-917C825CCF36}" type="pres">
      <dgm:prSet presAssocID="{E34A8137-DD90-47C0-9447-BB98064F3FAB}" presName="sibTrans" presStyleLbl="sibTrans1D1" presStyleIdx="2" presStyleCnt="8"/>
      <dgm:spPr/>
    </dgm:pt>
    <dgm:pt modelId="{455051F0-5B0B-4D11-928F-E44BF5865B6B}" type="pres">
      <dgm:prSet presAssocID="{E34A8137-DD90-47C0-9447-BB98064F3FAB}" presName="connectorText" presStyleLbl="sibTrans1D1" presStyleIdx="2" presStyleCnt="8"/>
      <dgm:spPr/>
    </dgm:pt>
    <dgm:pt modelId="{4F509BD3-8D12-41A9-9B06-4AF2BCE803EB}" type="pres">
      <dgm:prSet presAssocID="{BD6535D7-323B-4416-A886-0031F2506299}" presName="node" presStyleLbl="node1" presStyleIdx="3" presStyleCnt="9">
        <dgm:presLayoutVars>
          <dgm:bulletEnabled val="1"/>
        </dgm:presLayoutVars>
      </dgm:prSet>
      <dgm:spPr/>
    </dgm:pt>
    <dgm:pt modelId="{1D527F97-7485-445C-AADF-228472DDFD12}" type="pres">
      <dgm:prSet presAssocID="{287FFE67-9C12-4CB5-88B1-4440C64164CD}" presName="sibTrans" presStyleLbl="sibTrans1D1" presStyleIdx="3" presStyleCnt="8"/>
      <dgm:spPr/>
    </dgm:pt>
    <dgm:pt modelId="{AE8C1873-A9D2-4B0B-91DF-35E0C9FA1716}" type="pres">
      <dgm:prSet presAssocID="{287FFE67-9C12-4CB5-88B1-4440C64164CD}" presName="connectorText" presStyleLbl="sibTrans1D1" presStyleIdx="3" presStyleCnt="8"/>
      <dgm:spPr/>
    </dgm:pt>
    <dgm:pt modelId="{6D36BAD1-E6B3-4AC3-BBF8-DEE66330361C}" type="pres">
      <dgm:prSet presAssocID="{F1F118F0-73C0-4D67-AD36-DE8B5C93A920}" presName="node" presStyleLbl="node1" presStyleIdx="4" presStyleCnt="9">
        <dgm:presLayoutVars>
          <dgm:bulletEnabled val="1"/>
        </dgm:presLayoutVars>
      </dgm:prSet>
      <dgm:spPr/>
    </dgm:pt>
    <dgm:pt modelId="{8E5892A4-15E6-4715-BBC6-3F970CD85A37}" type="pres">
      <dgm:prSet presAssocID="{3DACC16F-6900-4CF3-85C0-6F93B6840E62}" presName="sibTrans" presStyleLbl="sibTrans1D1" presStyleIdx="4" presStyleCnt="8"/>
      <dgm:spPr/>
    </dgm:pt>
    <dgm:pt modelId="{2E7EF91C-5921-40EA-BEAF-78934C257845}" type="pres">
      <dgm:prSet presAssocID="{3DACC16F-6900-4CF3-85C0-6F93B6840E62}" presName="connectorText" presStyleLbl="sibTrans1D1" presStyleIdx="4" presStyleCnt="8"/>
      <dgm:spPr/>
    </dgm:pt>
    <dgm:pt modelId="{2128EECB-A3E0-4C98-B635-B57CC87FB442}" type="pres">
      <dgm:prSet presAssocID="{C16361F8-CA47-4A59-A82B-652AF749848D}" presName="node" presStyleLbl="node1" presStyleIdx="5" presStyleCnt="9">
        <dgm:presLayoutVars>
          <dgm:bulletEnabled val="1"/>
        </dgm:presLayoutVars>
      </dgm:prSet>
      <dgm:spPr/>
    </dgm:pt>
    <dgm:pt modelId="{5983C845-11A0-463A-8213-BF8FC77A5A07}" type="pres">
      <dgm:prSet presAssocID="{2A38FBDB-D44D-4A56-9618-DB421C4FEAE3}" presName="sibTrans" presStyleLbl="sibTrans1D1" presStyleIdx="5" presStyleCnt="8"/>
      <dgm:spPr/>
    </dgm:pt>
    <dgm:pt modelId="{9BA5D52F-5694-42CE-8826-705A0658D21F}" type="pres">
      <dgm:prSet presAssocID="{2A38FBDB-D44D-4A56-9618-DB421C4FEAE3}" presName="connectorText" presStyleLbl="sibTrans1D1" presStyleIdx="5" presStyleCnt="8"/>
      <dgm:spPr/>
    </dgm:pt>
    <dgm:pt modelId="{C5B05E4A-282F-49D4-BEF7-7386BA294007}" type="pres">
      <dgm:prSet presAssocID="{8ACE639F-4685-4314-899E-6B0930B08B9C}" presName="node" presStyleLbl="node1" presStyleIdx="6" presStyleCnt="9">
        <dgm:presLayoutVars>
          <dgm:bulletEnabled val="1"/>
        </dgm:presLayoutVars>
      </dgm:prSet>
      <dgm:spPr/>
    </dgm:pt>
    <dgm:pt modelId="{C9943CE4-8F97-428F-88B5-6833096A217D}" type="pres">
      <dgm:prSet presAssocID="{8FCF86F7-727B-4842-A3DB-486AA5F34C49}" presName="sibTrans" presStyleLbl="sibTrans1D1" presStyleIdx="6" presStyleCnt="8"/>
      <dgm:spPr/>
    </dgm:pt>
    <dgm:pt modelId="{517CCFE2-D6A6-4553-B56A-FCF9FDB519F3}" type="pres">
      <dgm:prSet presAssocID="{8FCF86F7-727B-4842-A3DB-486AA5F34C49}" presName="connectorText" presStyleLbl="sibTrans1D1" presStyleIdx="6" presStyleCnt="8"/>
      <dgm:spPr/>
    </dgm:pt>
    <dgm:pt modelId="{4422ECCA-791D-4A75-A731-743E28825B5C}" type="pres">
      <dgm:prSet presAssocID="{2F654FD7-4035-4CE5-B0D8-D62633650F10}" presName="node" presStyleLbl="node1" presStyleIdx="7" presStyleCnt="9">
        <dgm:presLayoutVars>
          <dgm:bulletEnabled val="1"/>
        </dgm:presLayoutVars>
      </dgm:prSet>
      <dgm:spPr/>
    </dgm:pt>
    <dgm:pt modelId="{3343F9B6-9D6E-4807-8E49-1409E43037E5}" type="pres">
      <dgm:prSet presAssocID="{E77093C6-CE97-40CA-B6A7-E0BC1C863C63}" presName="sibTrans" presStyleLbl="sibTrans1D1" presStyleIdx="7" presStyleCnt="8"/>
      <dgm:spPr/>
    </dgm:pt>
    <dgm:pt modelId="{322AF893-0304-436B-95D0-3B5C0175B82F}" type="pres">
      <dgm:prSet presAssocID="{E77093C6-CE97-40CA-B6A7-E0BC1C863C63}" presName="connectorText" presStyleLbl="sibTrans1D1" presStyleIdx="7" presStyleCnt="8"/>
      <dgm:spPr/>
    </dgm:pt>
    <dgm:pt modelId="{E5079097-6C78-4841-B041-086C9955F700}" type="pres">
      <dgm:prSet presAssocID="{B3FF9388-80AE-4B0C-B550-05C4D633CF98}" presName="node" presStyleLbl="node1" presStyleIdx="8" presStyleCnt="9">
        <dgm:presLayoutVars>
          <dgm:bulletEnabled val="1"/>
        </dgm:presLayoutVars>
      </dgm:prSet>
      <dgm:spPr/>
    </dgm:pt>
  </dgm:ptLst>
  <dgm:cxnLst>
    <dgm:cxn modelId="{9C010104-7E4C-492A-9A6A-59239E770DA6}" type="presOf" srcId="{BD6535D7-323B-4416-A886-0031F2506299}" destId="{4F509BD3-8D12-41A9-9B06-4AF2BCE803EB}" srcOrd="0" destOrd="0" presId="urn:microsoft.com/office/officeart/2016/7/layout/RepeatingBendingProcessNew"/>
    <dgm:cxn modelId="{6CD65F04-22CB-400A-AEA1-D0A53414B81C}" type="presOf" srcId="{8ACE639F-4685-4314-899E-6B0930B08B9C}" destId="{C5B05E4A-282F-49D4-BEF7-7386BA294007}" srcOrd="0" destOrd="0" presId="urn:microsoft.com/office/officeart/2016/7/layout/RepeatingBendingProcessNew"/>
    <dgm:cxn modelId="{643ECD0D-E867-47C9-81FB-384771F5D7B1}" type="presOf" srcId="{35A64496-B018-41FC-AC8D-1E93FFD57284}" destId="{013DE4F0-ECF4-443D-896F-1C4B8269EE53}" srcOrd="0" destOrd="0" presId="urn:microsoft.com/office/officeart/2016/7/layout/RepeatingBendingProcessNew"/>
    <dgm:cxn modelId="{BFECC210-A322-41F1-89F8-7CBA5CD7E682}" type="presOf" srcId="{287FFE67-9C12-4CB5-88B1-4440C64164CD}" destId="{AE8C1873-A9D2-4B0B-91DF-35E0C9FA1716}" srcOrd="1" destOrd="0" presId="urn:microsoft.com/office/officeart/2016/7/layout/RepeatingBendingProcessNew"/>
    <dgm:cxn modelId="{9BCA2B11-0565-4101-97F0-DFB767512C16}" type="presOf" srcId="{2F654FD7-4035-4CE5-B0D8-D62633650F10}" destId="{4422ECCA-791D-4A75-A731-743E28825B5C}" srcOrd="0" destOrd="0" presId="urn:microsoft.com/office/officeart/2016/7/layout/RepeatingBendingProcessNew"/>
    <dgm:cxn modelId="{0D582A1A-00A7-47AD-B7E3-C45B4CE17839}" type="presOf" srcId="{E34A8137-DD90-47C0-9447-BB98064F3FAB}" destId="{0B61D7DB-D277-4BBB-9CEC-917C825CCF36}" srcOrd="0" destOrd="0" presId="urn:microsoft.com/office/officeart/2016/7/layout/RepeatingBendingProcessNew"/>
    <dgm:cxn modelId="{AEB2E11F-5547-40FB-998C-77F23FA92D5C}" type="presOf" srcId="{3DACC16F-6900-4CF3-85C0-6F93B6840E62}" destId="{2E7EF91C-5921-40EA-BEAF-78934C257845}" srcOrd="1" destOrd="0" presId="urn:microsoft.com/office/officeart/2016/7/layout/RepeatingBendingProcessNew"/>
    <dgm:cxn modelId="{34251B2C-5BF3-4D51-9FFB-C84269636883}" type="presOf" srcId="{8FCF86F7-727B-4842-A3DB-486AA5F34C49}" destId="{517CCFE2-D6A6-4553-B56A-FCF9FDB519F3}" srcOrd="1" destOrd="0" presId="urn:microsoft.com/office/officeart/2016/7/layout/RepeatingBendingProcessNew"/>
    <dgm:cxn modelId="{F3EB1C2D-6354-4A88-A9B9-51544AF382B4}" srcId="{77CB73FF-DEC6-4DF9-B4E2-23323F269316}" destId="{7DADE3F3-314D-461A-A3DD-27D5D86AF6AE}" srcOrd="1" destOrd="0" parTransId="{FF168C75-12BE-43AB-BA97-308360E963F4}" sibTransId="{2B842A34-6881-4266-B5C5-7831EFC61918}"/>
    <dgm:cxn modelId="{86250531-EC62-4B69-8F02-B898D18EBD83}" srcId="{77CB73FF-DEC6-4DF9-B4E2-23323F269316}" destId="{30C74857-B399-402B-82A6-EBA55B281B86}" srcOrd="2" destOrd="0" parTransId="{7211073F-87B5-4EC3-AD33-8AFF44A862C6}" sibTransId="{E34A8137-DD90-47C0-9447-BB98064F3FAB}"/>
    <dgm:cxn modelId="{014FFC5B-05FA-49F7-A74A-CB02106B1B55}" type="presOf" srcId="{7DADE3F3-314D-461A-A3DD-27D5D86AF6AE}" destId="{63F3838D-A229-4D9A-A24F-BDF79A48384B}" srcOrd="0" destOrd="0" presId="urn:microsoft.com/office/officeart/2016/7/layout/RepeatingBendingProcessNew"/>
    <dgm:cxn modelId="{C0DBEB62-2C5E-45A7-938C-54AD7D3FE22A}" type="presOf" srcId="{287FFE67-9C12-4CB5-88B1-4440C64164CD}" destId="{1D527F97-7485-445C-AADF-228472DDFD12}" srcOrd="0" destOrd="0" presId="urn:microsoft.com/office/officeart/2016/7/layout/RepeatingBendingProcessNew"/>
    <dgm:cxn modelId="{EE70CC65-4BA3-4046-8155-2B282D087271}" srcId="{77CB73FF-DEC6-4DF9-B4E2-23323F269316}" destId="{F1F118F0-73C0-4D67-AD36-DE8B5C93A920}" srcOrd="4" destOrd="0" parTransId="{0F5A3545-51A3-4D9F-B3D0-087ADCC63329}" sibTransId="{3DACC16F-6900-4CF3-85C0-6F93B6840E62}"/>
    <dgm:cxn modelId="{D8465E66-B3C3-4461-A6E2-DA1CE1D626CA}" srcId="{77CB73FF-DEC6-4DF9-B4E2-23323F269316}" destId="{35A64496-B018-41FC-AC8D-1E93FFD57284}" srcOrd="0" destOrd="0" parTransId="{AD335C4D-4030-48EE-BF9A-084E70FC2F0F}" sibTransId="{2B3661CE-B83F-4917-8643-EE1BDF3C6ABA}"/>
    <dgm:cxn modelId="{E29FA070-5778-4B3A-9F9A-3F0FE7623859}" srcId="{77CB73FF-DEC6-4DF9-B4E2-23323F269316}" destId="{C16361F8-CA47-4A59-A82B-652AF749848D}" srcOrd="5" destOrd="0" parTransId="{6BDB8FD2-3A5B-403C-AF02-9B0E116CAA95}" sibTransId="{2A38FBDB-D44D-4A56-9618-DB421C4FEAE3}"/>
    <dgm:cxn modelId="{D58CCB77-AE4D-484C-B82E-6E08DD21D018}" type="presOf" srcId="{2B842A34-6881-4266-B5C5-7831EFC61918}" destId="{C410E191-0643-4D11-A5A4-1EBFE278FD81}" srcOrd="1" destOrd="0" presId="urn:microsoft.com/office/officeart/2016/7/layout/RepeatingBendingProcessNew"/>
    <dgm:cxn modelId="{AD745678-A19D-49EB-9CF3-CCDD6840AB70}" type="presOf" srcId="{E77093C6-CE97-40CA-B6A7-E0BC1C863C63}" destId="{3343F9B6-9D6E-4807-8E49-1409E43037E5}" srcOrd="0" destOrd="0" presId="urn:microsoft.com/office/officeart/2016/7/layout/RepeatingBendingProcessNew"/>
    <dgm:cxn modelId="{81C1A779-71DE-484C-8E93-0A377945FE13}" type="presOf" srcId="{2B3661CE-B83F-4917-8643-EE1BDF3C6ABA}" destId="{DE3EA09B-B97B-43FE-A0AA-660147369803}" srcOrd="1" destOrd="0" presId="urn:microsoft.com/office/officeart/2016/7/layout/RepeatingBendingProcessNew"/>
    <dgm:cxn modelId="{5D3D967C-BE83-4D2D-B9D9-23C2086FD25B}" type="presOf" srcId="{B3FF9388-80AE-4B0C-B550-05C4D633CF98}" destId="{E5079097-6C78-4841-B041-086C9955F700}" srcOrd="0" destOrd="0" presId="urn:microsoft.com/office/officeart/2016/7/layout/RepeatingBendingProcessNew"/>
    <dgm:cxn modelId="{7554E97D-6EF9-4D81-81BF-A5D3B0956BF2}" type="presOf" srcId="{E34A8137-DD90-47C0-9447-BB98064F3FAB}" destId="{455051F0-5B0B-4D11-928F-E44BF5865B6B}" srcOrd="1" destOrd="0" presId="urn:microsoft.com/office/officeart/2016/7/layout/RepeatingBendingProcessNew"/>
    <dgm:cxn modelId="{F1315386-2C03-4F61-9DD6-499D3A62F6A2}" srcId="{77CB73FF-DEC6-4DF9-B4E2-23323F269316}" destId="{BD6535D7-323B-4416-A886-0031F2506299}" srcOrd="3" destOrd="0" parTransId="{B56F670A-1A62-490C-BE9C-3D3233DAE938}" sibTransId="{287FFE67-9C12-4CB5-88B1-4440C64164CD}"/>
    <dgm:cxn modelId="{BE24178E-8795-418F-B292-F0792E7E1121}" type="presOf" srcId="{2B842A34-6881-4266-B5C5-7831EFC61918}" destId="{33443360-4CE1-401C-86EB-74EA9E786D7A}" srcOrd="0" destOrd="0" presId="urn:microsoft.com/office/officeart/2016/7/layout/RepeatingBendingProcessNew"/>
    <dgm:cxn modelId="{F29F1C8E-F0A1-4806-AA64-3EC5FAA82410}" type="presOf" srcId="{3DACC16F-6900-4CF3-85C0-6F93B6840E62}" destId="{8E5892A4-15E6-4715-BBC6-3F970CD85A37}" srcOrd="0" destOrd="0" presId="urn:microsoft.com/office/officeart/2016/7/layout/RepeatingBendingProcessNew"/>
    <dgm:cxn modelId="{506F4392-6A24-45B3-B16B-A56AB0C54204}" type="presOf" srcId="{E77093C6-CE97-40CA-B6A7-E0BC1C863C63}" destId="{322AF893-0304-436B-95D0-3B5C0175B82F}" srcOrd="1" destOrd="0" presId="urn:microsoft.com/office/officeart/2016/7/layout/RepeatingBendingProcessNew"/>
    <dgm:cxn modelId="{299EF996-5677-4BF6-AFCF-60FA3FB9579C}" srcId="{77CB73FF-DEC6-4DF9-B4E2-23323F269316}" destId="{8ACE639F-4685-4314-899E-6B0930B08B9C}" srcOrd="6" destOrd="0" parTransId="{F399B58D-05E3-472B-99F4-FEC6AF0A2DDF}" sibTransId="{8FCF86F7-727B-4842-A3DB-486AA5F34C49}"/>
    <dgm:cxn modelId="{842EE8A6-C739-47F9-A8AF-6BA2516D683F}" srcId="{77CB73FF-DEC6-4DF9-B4E2-23323F269316}" destId="{2F654FD7-4035-4CE5-B0D8-D62633650F10}" srcOrd="7" destOrd="0" parTransId="{CDCD14BC-A33F-4910-9BF7-8C81081C90DE}" sibTransId="{E77093C6-CE97-40CA-B6A7-E0BC1C863C63}"/>
    <dgm:cxn modelId="{7B0694A9-7986-4926-8D0A-20DAB98F4E88}" type="presOf" srcId="{F1F118F0-73C0-4D67-AD36-DE8B5C93A920}" destId="{6D36BAD1-E6B3-4AC3-BBF8-DEE66330361C}" srcOrd="0" destOrd="0" presId="urn:microsoft.com/office/officeart/2016/7/layout/RepeatingBendingProcessNew"/>
    <dgm:cxn modelId="{EB5BBFB3-5CF6-4FC1-B703-2B35343951BE}" type="presOf" srcId="{77CB73FF-DEC6-4DF9-B4E2-23323F269316}" destId="{C57532DD-671F-4CF0-B304-F44373FEC64A}" srcOrd="0" destOrd="0" presId="urn:microsoft.com/office/officeart/2016/7/layout/RepeatingBendingProcessNew"/>
    <dgm:cxn modelId="{CB72C1B4-30F5-4DE9-99A3-BA358787E24A}" type="presOf" srcId="{2A38FBDB-D44D-4A56-9618-DB421C4FEAE3}" destId="{5983C845-11A0-463A-8213-BF8FC77A5A07}" srcOrd="0" destOrd="0" presId="urn:microsoft.com/office/officeart/2016/7/layout/RepeatingBendingProcessNew"/>
    <dgm:cxn modelId="{554906C6-03F9-4ECA-ACC2-67A67125D173}" type="presOf" srcId="{C16361F8-CA47-4A59-A82B-652AF749848D}" destId="{2128EECB-A3E0-4C98-B635-B57CC87FB442}" srcOrd="0" destOrd="0" presId="urn:microsoft.com/office/officeart/2016/7/layout/RepeatingBendingProcessNew"/>
    <dgm:cxn modelId="{AD9C5ECC-63F3-4B68-837B-9C714F468507}" type="presOf" srcId="{8FCF86F7-727B-4842-A3DB-486AA5F34C49}" destId="{C9943CE4-8F97-428F-88B5-6833096A217D}" srcOrd="0" destOrd="0" presId="urn:microsoft.com/office/officeart/2016/7/layout/RepeatingBendingProcessNew"/>
    <dgm:cxn modelId="{4087ACD0-3C95-4E5D-8BBD-E07F611BFF11}" srcId="{77CB73FF-DEC6-4DF9-B4E2-23323F269316}" destId="{B3FF9388-80AE-4B0C-B550-05C4D633CF98}" srcOrd="8" destOrd="0" parTransId="{6B2F9AD6-586A-4D31-B121-20A7ADF91FAE}" sibTransId="{0A9D381F-9FBA-4CC3-94EE-F1A17553DE0C}"/>
    <dgm:cxn modelId="{B38F9ED8-4D0E-4CF1-9724-0ABA5ACB4158}" type="presOf" srcId="{2B3661CE-B83F-4917-8643-EE1BDF3C6ABA}" destId="{0EDC7950-22B7-4D2D-90A5-128A5EE29D7A}" srcOrd="0" destOrd="0" presId="urn:microsoft.com/office/officeart/2016/7/layout/RepeatingBendingProcessNew"/>
    <dgm:cxn modelId="{AF2B0FDE-2A16-404C-A3DE-0EF0C2115F5D}" type="presOf" srcId="{2A38FBDB-D44D-4A56-9618-DB421C4FEAE3}" destId="{9BA5D52F-5694-42CE-8826-705A0658D21F}" srcOrd="1" destOrd="0" presId="urn:microsoft.com/office/officeart/2016/7/layout/RepeatingBendingProcessNew"/>
    <dgm:cxn modelId="{D5B163E6-D281-442A-8F71-0FD564FC81C8}" type="presOf" srcId="{30C74857-B399-402B-82A6-EBA55B281B86}" destId="{905BE932-7C79-4CC6-8659-E941F569B8D8}" srcOrd="0" destOrd="0" presId="urn:microsoft.com/office/officeart/2016/7/layout/RepeatingBendingProcessNew"/>
    <dgm:cxn modelId="{C22775C3-84ED-4B6F-9C15-B5C265B32473}" type="presParOf" srcId="{C57532DD-671F-4CF0-B304-F44373FEC64A}" destId="{013DE4F0-ECF4-443D-896F-1C4B8269EE53}" srcOrd="0" destOrd="0" presId="urn:microsoft.com/office/officeart/2016/7/layout/RepeatingBendingProcessNew"/>
    <dgm:cxn modelId="{1A0B3E7D-56E5-4996-9901-FE11833EA621}" type="presParOf" srcId="{C57532DD-671F-4CF0-B304-F44373FEC64A}" destId="{0EDC7950-22B7-4D2D-90A5-128A5EE29D7A}" srcOrd="1" destOrd="0" presId="urn:microsoft.com/office/officeart/2016/7/layout/RepeatingBendingProcessNew"/>
    <dgm:cxn modelId="{7BE848BD-F762-4A60-A230-DC640E277CA7}" type="presParOf" srcId="{0EDC7950-22B7-4D2D-90A5-128A5EE29D7A}" destId="{DE3EA09B-B97B-43FE-A0AA-660147369803}" srcOrd="0" destOrd="0" presId="urn:microsoft.com/office/officeart/2016/7/layout/RepeatingBendingProcessNew"/>
    <dgm:cxn modelId="{C4813396-9311-42B3-9853-89F6D217F67B}" type="presParOf" srcId="{C57532DD-671F-4CF0-B304-F44373FEC64A}" destId="{63F3838D-A229-4D9A-A24F-BDF79A48384B}" srcOrd="2" destOrd="0" presId="urn:microsoft.com/office/officeart/2016/7/layout/RepeatingBendingProcessNew"/>
    <dgm:cxn modelId="{05EE6272-303B-41C5-A538-647503FC0EAC}" type="presParOf" srcId="{C57532DD-671F-4CF0-B304-F44373FEC64A}" destId="{33443360-4CE1-401C-86EB-74EA9E786D7A}" srcOrd="3" destOrd="0" presId="urn:microsoft.com/office/officeart/2016/7/layout/RepeatingBendingProcessNew"/>
    <dgm:cxn modelId="{CCF5E25E-105A-45C3-A17F-7D98F83329CB}" type="presParOf" srcId="{33443360-4CE1-401C-86EB-74EA9E786D7A}" destId="{C410E191-0643-4D11-A5A4-1EBFE278FD81}" srcOrd="0" destOrd="0" presId="urn:microsoft.com/office/officeart/2016/7/layout/RepeatingBendingProcessNew"/>
    <dgm:cxn modelId="{39F65474-140B-475F-ABE6-AEC72355E3D7}" type="presParOf" srcId="{C57532DD-671F-4CF0-B304-F44373FEC64A}" destId="{905BE932-7C79-4CC6-8659-E941F569B8D8}" srcOrd="4" destOrd="0" presId="urn:microsoft.com/office/officeart/2016/7/layout/RepeatingBendingProcessNew"/>
    <dgm:cxn modelId="{1FDD415E-439D-4934-9CEE-F972E09E5A37}" type="presParOf" srcId="{C57532DD-671F-4CF0-B304-F44373FEC64A}" destId="{0B61D7DB-D277-4BBB-9CEC-917C825CCF36}" srcOrd="5" destOrd="0" presId="urn:microsoft.com/office/officeart/2016/7/layout/RepeatingBendingProcessNew"/>
    <dgm:cxn modelId="{D77061F7-BD05-4C7D-987B-E69882ADE23E}" type="presParOf" srcId="{0B61D7DB-D277-4BBB-9CEC-917C825CCF36}" destId="{455051F0-5B0B-4D11-928F-E44BF5865B6B}" srcOrd="0" destOrd="0" presId="urn:microsoft.com/office/officeart/2016/7/layout/RepeatingBendingProcessNew"/>
    <dgm:cxn modelId="{8B3899F1-507F-43ED-A5D8-EFA1C8D0CD7A}" type="presParOf" srcId="{C57532DD-671F-4CF0-B304-F44373FEC64A}" destId="{4F509BD3-8D12-41A9-9B06-4AF2BCE803EB}" srcOrd="6" destOrd="0" presId="urn:microsoft.com/office/officeart/2016/7/layout/RepeatingBendingProcessNew"/>
    <dgm:cxn modelId="{6ACEAC06-8A0B-4B52-9990-7C18F76581BC}" type="presParOf" srcId="{C57532DD-671F-4CF0-B304-F44373FEC64A}" destId="{1D527F97-7485-445C-AADF-228472DDFD12}" srcOrd="7" destOrd="0" presId="urn:microsoft.com/office/officeart/2016/7/layout/RepeatingBendingProcessNew"/>
    <dgm:cxn modelId="{CAE5FAB1-1B54-4A45-A87F-E8E49D4E7EBD}" type="presParOf" srcId="{1D527F97-7485-445C-AADF-228472DDFD12}" destId="{AE8C1873-A9D2-4B0B-91DF-35E0C9FA1716}" srcOrd="0" destOrd="0" presId="urn:microsoft.com/office/officeart/2016/7/layout/RepeatingBendingProcessNew"/>
    <dgm:cxn modelId="{7527321A-363C-4DD6-B23B-96F4DA49C0D1}" type="presParOf" srcId="{C57532DD-671F-4CF0-B304-F44373FEC64A}" destId="{6D36BAD1-E6B3-4AC3-BBF8-DEE66330361C}" srcOrd="8" destOrd="0" presId="urn:microsoft.com/office/officeart/2016/7/layout/RepeatingBendingProcessNew"/>
    <dgm:cxn modelId="{1D7AF14F-8972-4A00-8453-06BA5A3407D6}" type="presParOf" srcId="{C57532DD-671F-4CF0-B304-F44373FEC64A}" destId="{8E5892A4-15E6-4715-BBC6-3F970CD85A37}" srcOrd="9" destOrd="0" presId="urn:microsoft.com/office/officeart/2016/7/layout/RepeatingBendingProcessNew"/>
    <dgm:cxn modelId="{6D1F21B6-9B7A-4AD0-B59D-7D401ED92CAC}" type="presParOf" srcId="{8E5892A4-15E6-4715-BBC6-3F970CD85A37}" destId="{2E7EF91C-5921-40EA-BEAF-78934C257845}" srcOrd="0" destOrd="0" presId="urn:microsoft.com/office/officeart/2016/7/layout/RepeatingBendingProcessNew"/>
    <dgm:cxn modelId="{13D08215-AF83-44C5-B064-9F7FE118E15A}" type="presParOf" srcId="{C57532DD-671F-4CF0-B304-F44373FEC64A}" destId="{2128EECB-A3E0-4C98-B635-B57CC87FB442}" srcOrd="10" destOrd="0" presId="urn:microsoft.com/office/officeart/2016/7/layout/RepeatingBendingProcessNew"/>
    <dgm:cxn modelId="{1262EBD8-0B52-4488-88B0-ACF1658540A0}" type="presParOf" srcId="{C57532DD-671F-4CF0-B304-F44373FEC64A}" destId="{5983C845-11A0-463A-8213-BF8FC77A5A07}" srcOrd="11" destOrd="0" presId="urn:microsoft.com/office/officeart/2016/7/layout/RepeatingBendingProcessNew"/>
    <dgm:cxn modelId="{A5B472DD-7250-45C7-91C4-F0A3587210B0}" type="presParOf" srcId="{5983C845-11A0-463A-8213-BF8FC77A5A07}" destId="{9BA5D52F-5694-42CE-8826-705A0658D21F}" srcOrd="0" destOrd="0" presId="urn:microsoft.com/office/officeart/2016/7/layout/RepeatingBendingProcessNew"/>
    <dgm:cxn modelId="{74620038-C213-4334-83B5-301A77BA1277}" type="presParOf" srcId="{C57532DD-671F-4CF0-B304-F44373FEC64A}" destId="{C5B05E4A-282F-49D4-BEF7-7386BA294007}" srcOrd="12" destOrd="0" presId="urn:microsoft.com/office/officeart/2016/7/layout/RepeatingBendingProcessNew"/>
    <dgm:cxn modelId="{954DE065-D916-4E43-9F72-924F83E09CC0}" type="presParOf" srcId="{C57532DD-671F-4CF0-B304-F44373FEC64A}" destId="{C9943CE4-8F97-428F-88B5-6833096A217D}" srcOrd="13" destOrd="0" presId="urn:microsoft.com/office/officeart/2016/7/layout/RepeatingBendingProcessNew"/>
    <dgm:cxn modelId="{2C043103-8B5C-4B7C-BF91-376976EF31CA}" type="presParOf" srcId="{C9943CE4-8F97-428F-88B5-6833096A217D}" destId="{517CCFE2-D6A6-4553-B56A-FCF9FDB519F3}" srcOrd="0" destOrd="0" presId="urn:microsoft.com/office/officeart/2016/7/layout/RepeatingBendingProcessNew"/>
    <dgm:cxn modelId="{D8F125B3-F08E-4644-9D30-54AA241A100E}" type="presParOf" srcId="{C57532DD-671F-4CF0-B304-F44373FEC64A}" destId="{4422ECCA-791D-4A75-A731-743E28825B5C}" srcOrd="14" destOrd="0" presId="urn:microsoft.com/office/officeart/2016/7/layout/RepeatingBendingProcessNew"/>
    <dgm:cxn modelId="{49121396-AD43-447D-ABD2-12FFEFC44D63}" type="presParOf" srcId="{C57532DD-671F-4CF0-B304-F44373FEC64A}" destId="{3343F9B6-9D6E-4807-8E49-1409E43037E5}" srcOrd="15" destOrd="0" presId="urn:microsoft.com/office/officeart/2016/7/layout/RepeatingBendingProcessNew"/>
    <dgm:cxn modelId="{DB0AEE2F-87EB-4016-9056-1070F7DF8727}" type="presParOf" srcId="{3343F9B6-9D6E-4807-8E49-1409E43037E5}" destId="{322AF893-0304-436B-95D0-3B5C0175B82F}" srcOrd="0" destOrd="0" presId="urn:microsoft.com/office/officeart/2016/7/layout/RepeatingBendingProcessNew"/>
    <dgm:cxn modelId="{E11D40F6-9591-4115-A59B-F5C1B20294FA}" type="presParOf" srcId="{C57532DD-671F-4CF0-B304-F44373FEC64A}" destId="{E5079097-6C78-4841-B041-086C9955F700}" srcOrd="16" destOrd="0" presId="urn:microsoft.com/office/officeart/2016/7/layout/RepeatingBendingProcessNew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DC7950-22B7-4D2D-90A5-128A5EE29D7A}">
      <dsp:nvSpPr>
        <dsp:cNvPr id="0" name=""/>
        <dsp:cNvSpPr/>
      </dsp:nvSpPr>
      <dsp:spPr>
        <a:xfrm>
          <a:off x="1901081" y="1288840"/>
          <a:ext cx="4051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5167" y="45720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2771" y="1332379"/>
        <a:ext cx="21788" cy="4361"/>
      </dsp:txXfrm>
    </dsp:sp>
    <dsp:sp modelId="{013DE4F0-ECF4-443D-896F-1C4B8269EE53}">
      <dsp:nvSpPr>
        <dsp:cNvPr id="0" name=""/>
        <dsp:cNvSpPr/>
      </dsp:nvSpPr>
      <dsp:spPr>
        <a:xfrm>
          <a:off x="8242" y="766168"/>
          <a:ext cx="1894639" cy="11367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839" tIns="97451" rIns="92839" bIns="9745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Work Sans" pitchFamily="2" charset="0"/>
            </a:rPr>
            <a:t>Support you in finding opportunities through the brokerage or give it a go opportunities suitable for your society </a:t>
          </a:r>
          <a:endParaRPr lang="en-US" sz="1200" kern="1200">
            <a:latin typeface="Work Sans" pitchFamily="2" charset="0"/>
          </a:endParaRPr>
        </a:p>
      </dsp:txBody>
      <dsp:txXfrm>
        <a:off x="8242" y="766168"/>
        <a:ext cx="1894639" cy="1136783"/>
      </dsp:txXfrm>
    </dsp:sp>
    <dsp:sp modelId="{33443360-4CE1-401C-86EB-74EA9E786D7A}">
      <dsp:nvSpPr>
        <dsp:cNvPr id="0" name=""/>
        <dsp:cNvSpPr/>
      </dsp:nvSpPr>
      <dsp:spPr>
        <a:xfrm>
          <a:off x="4231488" y="1288840"/>
          <a:ext cx="4051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5167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23178" y="1332379"/>
        <a:ext cx="21788" cy="4361"/>
      </dsp:txXfrm>
    </dsp:sp>
    <dsp:sp modelId="{63F3838D-A229-4D9A-A24F-BDF79A48384B}">
      <dsp:nvSpPr>
        <dsp:cNvPr id="0" name=""/>
        <dsp:cNvSpPr/>
      </dsp:nvSpPr>
      <dsp:spPr>
        <a:xfrm>
          <a:off x="2338649" y="766168"/>
          <a:ext cx="1894639" cy="11367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839" tIns="97451" rIns="92839" bIns="9745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Work Sans" pitchFamily="2" charset="0"/>
            </a:rPr>
            <a:t>Support you in connecting with a charity partner to create your own opportunities/events</a:t>
          </a:r>
          <a:endParaRPr lang="en-US" sz="1200" kern="1200">
            <a:latin typeface="Work Sans" pitchFamily="2" charset="0"/>
          </a:endParaRPr>
        </a:p>
      </dsp:txBody>
      <dsp:txXfrm>
        <a:off x="2338649" y="766168"/>
        <a:ext cx="1894639" cy="1136783"/>
      </dsp:txXfrm>
    </dsp:sp>
    <dsp:sp modelId="{0B61D7DB-D277-4BBB-9CEC-917C825CCF36}">
      <dsp:nvSpPr>
        <dsp:cNvPr id="0" name=""/>
        <dsp:cNvSpPr/>
      </dsp:nvSpPr>
      <dsp:spPr>
        <a:xfrm>
          <a:off x="955562" y="1901152"/>
          <a:ext cx="4660813" cy="405167"/>
        </a:xfrm>
        <a:custGeom>
          <a:avLst/>
          <a:gdLst/>
          <a:ahLst/>
          <a:cxnLst/>
          <a:rect l="0" t="0" r="0" b="0"/>
          <a:pathLst>
            <a:path>
              <a:moveTo>
                <a:pt x="4660813" y="0"/>
              </a:moveTo>
              <a:lnTo>
                <a:pt x="4660813" y="219683"/>
              </a:lnTo>
              <a:lnTo>
                <a:pt x="0" y="219683"/>
              </a:lnTo>
              <a:lnTo>
                <a:pt x="0" y="405167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68940" y="2101555"/>
        <a:ext cx="234057" cy="4361"/>
      </dsp:txXfrm>
    </dsp:sp>
    <dsp:sp modelId="{905BE932-7C79-4CC6-8659-E941F569B8D8}">
      <dsp:nvSpPr>
        <dsp:cNvPr id="0" name=""/>
        <dsp:cNvSpPr/>
      </dsp:nvSpPr>
      <dsp:spPr>
        <a:xfrm>
          <a:off x="4669056" y="766168"/>
          <a:ext cx="1894639" cy="11367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839" tIns="97451" rIns="92839" bIns="9745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Work Sans" pitchFamily="2" charset="0"/>
            </a:rPr>
            <a:t>Fundraising support – we can link you up with a cause in the community </a:t>
          </a:r>
          <a:endParaRPr lang="en-US" sz="1200" kern="1200" dirty="0">
            <a:latin typeface="Work Sans" pitchFamily="2" charset="0"/>
          </a:endParaRPr>
        </a:p>
      </dsp:txBody>
      <dsp:txXfrm>
        <a:off x="4669056" y="766168"/>
        <a:ext cx="1894639" cy="1136783"/>
      </dsp:txXfrm>
    </dsp:sp>
    <dsp:sp modelId="{1D527F97-7485-445C-AADF-228472DDFD12}">
      <dsp:nvSpPr>
        <dsp:cNvPr id="0" name=""/>
        <dsp:cNvSpPr/>
      </dsp:nvSpPr>
      <dsp:spPr>
        <a:xfrm>
          <a:off x="1901081" y="2861392"/>
          <a:ext cx="4051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5167" y="45720"/>
              </a:lnTo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2771" y="2904931"/>
        <a:ext cx="21788" cy="4361"/>
      </dsp:txXfrm>
    </dsp:sp>
    <dsp:sp modelId="{4F509BD3-8D12-41A9-9B06-4AF2BCE803EB}">
      <dsp:nvSpPr>
        <dsp:cNvPr id="0" name=""/>
        <dsp:cNvSpPr/>
      </dsp:nvSpPr>
      <dsp:spPr>
        <a:xfrm>
          <a:off x="8242" y="2338720"/>
          <a:ext cx="1894639" cy="11367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839" tIns="97451" rIns="92839" bIns="9745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Work Sans" pitchFamily="2" charset="0"/>
            </a:rPr>
            <a:t>Covering expenses</a:t>
          </a:r>
          <a:endParaRPr lang="en-US" sz="1200" kern="1200" dirty="0">
            <a:latin typeface="Work Sans" pitchFamily="2" charset="0"/>
          </a:endParaRPr>
        </a:p>
      </dsp:txBody>
      <dsp:txXfrm>
        <a:off x="8242" y="2338720"/>
        <a:ext cx="1894639" cy="1136783"/>
      </dsp:txXfrm>
    </dsp:sp>
    <dsp:sp modelId="{8E5892A4-15E6-4715-BBC6-3F970CD85A37}">
      <dsp:nvSpPr>
        <dsp:cNvPr id="0" name=""/>
        <dsp:cNvSpPr/>
      </dsp:nvSpPr>
      <dsp:spPr>
        <a:xfrm>
          <a:off x="4231488" y="2861392"/>
          <a:ext cx="4051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5167" y="45720"/>
              </a:lnTo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23178" y="2904931"/>
        <a:ext cx="21788" cy="4361"/>
      </dsp:txXfrm>
    </dsp:sp>
    <dsp:sp modelId="{6D36BAD1-E6B3-4AC3-BBF8-DEE66330361C}">
      <dsp:nvSpPr>
        <dsp:cNvPr id="0" name=""/>
        <dsp:cNvSpPr/>
      </dsp:nvSpPr>
      <dsp:spPr>
        <a:xfrm>
          <a:off x="2338649" y="2338720"/>
          <a:ext cx="1894639" cy="1136783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839" tIns="97451" rIns="92839" bIns="9745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Work Sans" pitchFamily="2" charset="0"/>
            </a:rPr>
            <a:t>DBS Checks</a:t>
          </a:r>
          <a:endParaRPr lang="en-US" sz="1200" kern="1200">
            <a:latin typeface="Work Sans" pitchFamily="2" charset="0"/>
          </a:endParaRPr>
        </a:p>
      </dsp:txBody>
      <dsp:txXfrm>
        <a:off x="2338649" y="2338720"/>
        <a:ext cx="1894639" cy="1136783"/>
      </dsp:txXfrm>
    </dsp:sp>
    <dsp:sp modelId="{5983C845-11A0-463A-8213-BF8FC77A5A07}">
      <dsp:nvSpPr>
        <dsp:cNvPr id="0" name=""/>
        <dsp:cNvSpPr/>
      </dsp:nvSpPr>
      <dsp:spPr>
        <a:xfrm>
          <a:off x="955562" y="3473703"/>
          <a:ext cx="4660813" cy="405167"/>
        </a:xfrm>
        <a:custGeom>
          <a:avLst/>
          <a:gdLst/>
          <a:ahLst/>
          <a:cxnLst/>
          <a:rect l="0" t="0" r="0" b="0"/>
          <a:pathLst>
            <a:path>
              <a:moveTo>
                <a:pt x="4660813" y="0"/>
              </a:moveTo>
              <a:lnTo>
                <a:pt x="4660813" y="219683"/>
              </a:lnTo>
              <a:lnTo>
                <a:pt x="0" y="219683"/>
              </a:lnTo>
              <a:lnTo>
                <a:pt x="0" y="405167"/>
              </a:lnTo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168940" y="3674106"/>
        <a:ext cx="234057" cy="4361"/>
      </dsp:txXfrm>
    </dsp:sp>
    <dsp:sp modelId="{2128EECB-A3E0-4C98-B635-B57CC87FB442}">
      <dsp:nvSpPr>
        <dsp:cNvPr id="0" name=""/>
        <dsp:cNvSpPr/>
      </dsp:nvSpPr>
      <dsp:spPr>
        <a:xfrm>
          <a:off x="4669056" y="2338720"/>
          <a:ext cx="1894639" cy="113678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839" tIns="97451" rIns="92839" bIns="9745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Work Sans" pitchFamily="2" charset="0"/>
            </a:rPr>
            <a:t>Marketing and promotion for your volunteering activities</a:t>
          </a:r>
          <a:endParaRPr lang="en-US" sz="1200" kern="1200">
            <a:latin typeface="Work Sans" pitchFamily="2" charset="0"/>
          </a:endParaRPr>
        </a:p>
      </dsp:txBody>
      <dsp:txXfrm>
        <a:off x="4669056" y="2338720"/>
        <a:ext cx="1894639" cy="1136783"/>
      </dsp:txXfrm>
    </dsp:sp>
    <dsp:sp modelId="{C9943CE4-8F97-428F-88B5-6833096A217D}">
      <dsp:nvSpPr>
        <dsp:cNvPr id="0" name=""/>
        <dsp:cNvSpPr/>
      </dsp:nvSpPr>
      <dsp:spPr>
        <a:xfrm>
          <a:off x="1901081" y="4433943"/>
          <a:ext cx="4051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5167" y="45720"/>
              </a:lnTo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2771" y="4477482"/>
        <a:ext cx="21788" cy="4361"/>
      </dsp:txXfrm>
    </dsp:sp>
    <dsp:sp modelId="{C5B05E4A-282F-49D4-BEF7-7386BA294007}">
      <dsp:nvSpPr>
        <dsp:cNvPr id="0" name=""/>
        <dsp:cNvSpPr/>
      </dsp:nvSpPr>
      <dsp:spPr>
        <a:xfrm>
          <a:off x="8242" y="3911271"/>
          <a:ext cx="1894639" cy="113678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839" tIns="97451" rIns="92839" bIns="9745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Work Sans" pitchFamily="2" charset="0"/>
            </a:rPr>
            <a:t>Help you plan a volunteering event or project </a:t>
          </a:r>
          <a:endParaRPr lang="en-US" sz="1200" kern="1200" dirty="0">
            <a:latin typeface="Work Sans" pitchFamily="2" charset="0"/>
          </a:endParaRPr>
        </a:p>
      </dsp:txBody>
      <dsp:txXfrm>
        <a:off x="8242" y="3911271"/>
        <a:ext cx="1894639" cy="1136783"/>
      </dsp:txXfrm>
    </dsp:sp>
    <dsp:sp modelId="{3343F9B6-9D6E-4807-8E49-1409E43037E5}">
      <dsp:nvSpPr>
        <dsp:cNvPr id="0" name=""/>
        <dsp:cNvSpPr/>
      </dsp:nvSpPr>
      <dsp:spPr>
        <a:xfrm>
          <a:off x="4231488" y="4433943"/>
          <a:ext cx="405167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05167" y="45720"/>
              </a:lnTo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423178" y="4477482"/>
        <a:ext cx="21788" cy="4361"/>
      </dsp:txXfrm>
    </dsp:sp>
    <dsp:sp modelId="{4422ECCA-791D-4A75-A731-743E28825B5C}">
      <dsp:nvSpPr>
        <dsp:cNvPr id="0" name=""/>
        <dsp:cNvSpPr/>
      </dsp:nvSpPr>
      <dsp:spPr>
        <a:xfrm>
          <a:off x="2338649" y="3911271"/>
          <a:ext cx="1894639" cy="113678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839" tIns="97451" rIns="92839" bIns="9745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>
              <a:latin typeface="Work Sans" pitchFamily="2" charset="0"/>
            </a:rPr>
            <a:t>Help you connect with outreach partners such as schools or community centres</a:t>
          </a:r>
          <a:endParaRPr lang="en-US" sz="1200" kern="1200">
            <a:latin typeface="Work Sans" pitchFamily="2" charset="0"/>
          </a:endParaRPr>
        </a:p>
      </dsp:txBody>
      <dsp:txXfrm>
        <a:off x="2338649" y="3911271"/>
        <a:ext cx="1894639" cy="1136783"/>
      </dsp:txXfrm>
    </dsp:sp>
    <dsp:sp modelId="{E5079097-6C78-4841-B041-086C9955F700}">
      <dsp:nvSpPr>
        <dsp:cNvPr id="0" name=""/>
        <dsp:cNvSpPr/>
      </dsp:nvSpPr>
      <dsp:spPr>
        <a:xfrm>
          <a:off x="4669056" y="3911271"/>
          <a:ext cx="1894639" cy="113678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2839" tIns="97451" rIns="92839" bIns="97451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latin typeface="Work Sans" pitchFamily="2" charset="0"/>
            </a:rPr>
            <a:t>General advice and support – we’re here to help! </a:t>
          </a:r>
          <a:endParaRPr lang="en-US" sz="1200" kern="1200" dirty="0">
            <a:latin typeface="Work Sans" pitchFamily="2" charset="0"/>
          </a:endParaRPr>
        </a:p>
      </dsp:txBody>
      <dsp:txXfrm>
        <a:off x="4669056" y="3911271"/>
        <a:ext cx="1894639" cy="1136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RepeatingBendingProcessNew">
  <dgm:title val="Repeating Bending Process New"/>
  <dgm:desc val=""/>
  <dgm:catLst>
    <dgm:cat type="process" pri="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  <dgm:constr type="tMarg" refType="h" fact="0.243"/>
          <dgm:constr type="bMarg" refType="h" fact="0.243"/>
          <dgm:constr type="lMarg" refType="w" fact="0.1389"/>
          <dgm:constr type="rMarg" refType="w" fact="0.1389"/>
        </dgm:constrLst>
        <dgm:ruleLst>
          <dgm:rule type="primFontSz" val="12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34D5EC-A4E0-4783-A962-0AA299FDB6F3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8B14DD-9EE2-4C72-9ECE-B085E6BC53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35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Introduce myself </a:t>
            </a:r>
          </a:p>
          <a:p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What I do </a:t>
            </a:r>
          </a:p>
          <a:p>
            <a:pPr marL="171450" indent="-171450">
              <a:buFontTx/>
              <a:buChar char="-"/>
            </a:pPr>
            <a:r>
              <a:rPr lang="en-GB" dirty="0"/>
              <a:t>How long at SU</a:t>
            </a:r>
          </a:p>
          <a:p>
            <a:pPr marL="171450" indent="-171450">
              <a:buFontTx/>
              <a:buChar char="-"/>
            </a:pPr>
            <a:r>
              <a:rPr lang="en-GB" dirty="0"/>
              <a:t>Previous work </a:t>
            </a:r>
          </a:p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B14DD-9EE2-4C72-9ECE-B085E6BC538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11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Through our team, volunteers can access:</a:t>
            </a:r>
          </a:p>
          <a:p>
            <a:r>
              <a:rPr lang="en-GB" dirty="0"/>
              <a:t>Our volunteering brokerage system which currently has over 100 providers and 100 opportunities</a:t>
            </a:r>
          </a:p>
          <a:p>
            <a:r>
              <a:rPr lang="en-GB" dirty="0"/>
              <a:t>Longer term opportunities </a:t>
            </a:r>
          </a:p>
          <a:p>
            <a:r>
              <a:rPr lang="en-GB" dirty="0"/>
              <a:t>Give it a Go volunteering opportunities </a:t>
            </a:r>
          </a:p>
          <a:p>
            <a:r>
              <a:rPr lang="en-GB" dirty="0"/>
              <a:t>SU organised volunteering events and activities </a:t>
            </a:r>
          </a:p>
          <a:p>
            <a:r>
              <a:rPr lang="en-GB" dirty="0"/>
              <a:t>Come to us with a project, idea or cause you’d like to support</a:t>
            </a:r>
          </a:p>
          <a:p>
            <a:r>
              <a:rPr lang="en-GB" dirty="0"/>
              <a:t>You can log your hours, keep a log of your skills and work towards volunteering awards (10, 50, 100 and 250 hours)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B14DD-9EE2-4C72-9ECE-B085E6BC538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9222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Support you in finding opportunities through the brokerage or give it a go opportunities suitable for your society </a:t>
            </a:r>
          </a:p>
          <a:p>
            <a:r>
              <a:rPr lang="en-GB" dirty="0"/>
              <a:t>Support you in connecting with a charity partner to create your own opportunities/events</a:t>
            </a:r>
          </a:p>
          <a:p>
            <a:r>
              <a:rPr lang="en-GB" dirty="0"/>
              <a:t>Fundraising support?</a:t>
            </a:r>
          </a:p>
          <a:p>
            <a:r>
              <a:rPr lang="en-GB" dirty="0"/>
              <a:t>Covering expenses</a:t>
            </a:r>
          </a:p>
          <a:p>
            <a:r>
              <a:rPr lang="en-GB" dirty="0"/>
              <a:t>DBS Checks</a:t>
            </a:r>
          </a:p>
          <a:p>
            <a:r>
              <a:rPr lang="en-GB" dirty="0"/>
              <a:t>Support with funding? </a:t>
            </a:r>
          </a:p>
          <a:p>
            <a:r>
              <a:rPr lang="en-GB" dirty="0"/>
              <a:t>Marketing and promotion for your volunteering activities</a:t>
            </a:r>
          </a:p>
          <a:p>
            <a:r>
              <a:rPr lang="en-GB" dirty="0"/>
              <a:t>Help you plan a volunteering event or project </a:t>
            </a:r>
          </a:p>
          <a:p>
            <a:r>
              <a:rPr lang="en-GB" dirty="0"/>
              <a:t>Help you connect with outreach partners such as schools or community centres</a:t>
            </a:r>
          </a:p>
          <a:p>
            <a:r>
              <a:rPr lang="en-GB" dirty="0"/>
              <a:t>General advice and support – we’re here to help!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B14DD-9EE2-4C72-9ECE-B085E6BC538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74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Lets quickly go around the room, introduce yourself, tell us what society you’re from and one cause that you’re passionate about.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B14DD-9EE2-4C72-9ECE-B085E6BC538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318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B14DD-9EE2-4C72-9ECE-B085E6BC538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04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see volunteering as:</a:t>
            </a:r>
          </a:p>
          <a:p>
            <a:r>
              <a:rPr lang="en-GB" dirty="0"/>
              <a:t>An opportunity to spend time outside of your studies making a difference – to yourself and to others</a:t>
            </a:r>
          </a:p>
          <a:p>
            <a:endParaRPr lang="en-GB" dirty="0"/>
          </a:p>
          <a:p>
            <a:r>
              <a:rPr lang="en-GB" dirty="0"/>
              <a:t>Did you know </a:t>
            </a:r>
          </a:p>
          <a:p>
            <a:endParaRPr lang="en-GB" dirty="0"/>
          </a:p>
          <a:p>
            <a:r>
              <a:rPr lang="en-GB" dirty="0"/>
              <a:t>That you’re already a volunteer? </a:t>
            </a:r>
          </a:p>
          <a:p>
            <a:r>
              <a:rPr lang="en-GB" dirty="0"/>
              <a:t>Society committee members are classed as volunteers, which means you can already start logging your hours and working towards volunteering awards.  </a:t>
            </a:r>
            <a:r>
              <a:rPr lang="en-GB" b="1" dirty="0"/>
              <a:t>( We will show you how to do this later )</a:t>
            </a:r>
          </a:p>
          <a:p>
            <a:endParaRPr lang="en-GB" dirty="0"/>
          </a:p>
          <a:p>
            <a:r>
              <a:rPr lang="en-GB" dirty="0"/>
              <a:t>Hallam Societies have a proud tradition of volunteering, we will share lots of examples with you.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B14DD-9EE2-4C72-9ECE-B085E6BC538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208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B14DD-9EE2-4C72-9ECE-B085E6BC538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222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B14DD-9EE2-4C72-9ECE-B085E6BC538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456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Group Volunteering and Community Action</a:t>
            </a:r>
          </a:p>
          <a:p>
            <a:pPr lvl="1"/>
            <a:r>
              <a:rPr lang="en-GB" dirty="0"/>
              <a:t>Attending or creating long term volunteering opportunities or one-off volunteering events as a society, for example working on a restoration or conservation project, or helping out at a local charity event.</a:t>
            </a:r>
          </a:p>
          <a:p>
            <a:r>
              <a:rPr lang="en-GB" dirty="0"/>
              <a:t>Outreach</a:t>
            </a:r>
          </a:p>
          <a:p>
            <a:pPr lvl="1"/>
            <a:r>
              <a:rPr lang="en-GB" dirty="0"/>
              <a:t>Sharing your skills as a society with a group in the community, for example delivering a session at a school or community hall. </a:t>
            </a:r>
          </a:p>
          <a:p>
            <a:r>
              <a:rPr lang="en-GB" dirty="0"/>
              <a:t>Fundraising, Appeals and Raising Awareness</a:t>
            </a:r>
          </a:p>
          <a:p>
            <a:pPr lvl="1"/>
            <a:r>
              <a:rPr lang="en-GB" dirty="0"/>
              <a:t>Putting on your own volunteering events to raise money/awareness for a charity partner, or taking part in an appeal such as the shoebox appeal.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B14DD-9EE2-4C72-9ECE-B085E6BC538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448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What have  Societies done in the past?</a:t>
            </a:r>
          </a:p>
          <a:p>
            <a:endParaRPr lang="en-GB" dirty="0"/>
          </a:p>
          <a:p>
            <a:r>
              <a:rPr lang="en-GB" dirty="0"/>
              <a:t>Examples include...</a:t>
            </a:r>
          </a:p>
          <a:p>
            <a:r>
              <a:rPr lang="en-GB" dirty="0"/>
              <a:t>Dog walking (Teambuilding)</a:t>
            </a:r>
          </a:p>
          <a:p>
            <a:r>
              <a:rPr lang="en-GB" dirty="0"/>
              <a:t>Shoe Box appeal </a:t>
            </a:r>
          </a:p>
          <a:p>
            <a:r>
              <a:rPr lang="en-GB" dirty="0"/>
              <a:t>Sports sessions at Zest / healthy eating sessions for kids, craft sessions and garden make overs </a:t>
            </a:r>
          </a:p>
          <a:p>
            <a:r>
              <a:rPr lang="en-GB" dirty="0"/>
              <a:t>Sponsored Runs </a:t>
            </a:r>
          </a:p>
          <a:p>
            <a:r>
              <a:rPr lang="en-GB" dirty="0"/>
              <a:t>Many bake sales </a:t>
            </a:r>
          </a:p>
          <a:p>
            <a:r>
              <a:rPr lang="en-GB" dirty="0"/>
              <a:t>Walks in the lake district</a:t>
            </a:r>
          </a:p>
          <a:p>
            <a:r>
              <a:rPr lang="en-GB" dirty="0"/>
              <a:t>RSPCA volunteer days (Teambuilding, Community Action)</a:t>
            </a:r>
          </a:p>
          <a:p>
            <a:r>
              <a:rPr lang="en-GB" dirty="0"/>
              <a:t>Renovations of important Sheffield venues such as Abbeydale Picture House (Teambuilding, Community Action)</a:t>
            </a:r>
          </a:p>
          <a:p>
            <a:r>
              <a:rPr lang="en-GB" dirty="0"/>
              <a:t>Biomedical Sciences Society did an outreach activity bringing STEM to young people in the community (Community Action, Outreach)</a:t>
            </a:r>
          </a:p>
          <a:p>
            <a:r>
              <a:rPr lang="en-GB" dirty="0"/>
              <a:t>You could also use your skills as a group to get creative – for example make a video or flyer for a charity.</a:t>
            </a:r>
          </a:p>
          <a:p>
            <a:endParaRPr lang="en-GB" dirty="0"/>
          </a:p>
          <a:p>
            <a:r>
              <a:rPr lang="en-GB" dirty="0"/>
              <a:t>This year, we want to challenge you to get your society involved in volunteering, and see what a difference you can make as a team!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B14DD-9EE2-4C72-9ECE-B085E6BC538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493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We can arrange bespoke volunteering days for you.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8B14DD-9EE2-4C72-9ECE-B085E6BC538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381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09CF-F427-490A-1101-F0C605D502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90E969-ADC3-62D3-1ECA-F9EB6DA9BD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5AB167-C680-5639-F381-E1A0701B4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398FA-C5A6-2A0D-C0D0-4D6B17A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15BE37-1D44-748E-B1C0-782E32848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056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B90B8-D5F3-E851-2557-E94D83432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147F03-579A-EA5C-B445-3955C1853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27C24-78B6-5089-65CE-4CB27D037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4E840-2B21-3DD9-DE66-20D177AA3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ED7D9D-967D-B4A5-FF48-4279238ED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897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A0C32A-946B-DD41-B2F5-DF30187DC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FA50A6-F0A5-D05E-0F82-88EE744C9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A4E6DA-4BFD-461E-5C39-9B3BD6B06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71D56-9556-B8F3-AC2B-64B9C10F7D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AE3CB0-8AB7-588E-AA51-AD3E673F1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850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4B102-F324-A8D5-1436-6A38869B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C8E72-08C4-D1EB-7009-2FC13D0A1B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3C307-07CE-F720-B5E1-F4EE61CE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E261D-AD52-407F-D4E0-4FE518595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51225B-C4FA-D646-F15C-0F09D958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726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2AE32-461C-F595-F8A9-7F8336603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D1953E-2ED5-AA77-9A8B-755E239A5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8FF2C3-D1D6-522E-6FC0-35733780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62791-2833-C8E1-2914-B3D94A6CA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C75E5-CE2F-0202-33C1-4A9411BA8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8566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84A19-6126-EA06-6F39-A8DE770AD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F9CEA6-A4F8-54E5-B079-BE696D31DF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EAE3D5-BECB-751F-7248-2B8B4D8C7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34C938-F420-D0BD-1188-4C9CE6CED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C77B6F-ADD2-917A-35E7-EEC2DD856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DEB1B-67AD-691A-B140-F4FC44EC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045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C2FD6D-65E0-1168-8044-A065AF7D0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A9B937-6F40-AFE9-D241-86D117BCDF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61E011-CB5C-A98A-BA1B-9703D13B55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D5ED4D-2E48-00D7-D8E7-8AC9971843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93876-D658-CFEC-9FEE-480549687D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812FA2-E9B7-880D-A7B6-7D8C5A9A5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9DA73-33A6-0574-7238-72819832B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109CBC-234E-0171-5623-B805D86D3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887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D8F33-F162-31B3-192B-21B4A715A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9A51F0-0EB7-2A24-0AB0-F2F0705DB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624AD9-4CE7-3979-C141-858F8DBC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9C2C7E-14DC-6952-135A-F936F8F76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334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6138BC-947C-447F-48FA-226457D80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459E26-57C7-1185-F047-6C9CA997A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7D49EC-2F8C-2CED-94AB-4D0DD375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228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A4A1D-441B-AD29-AB00-83609E196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BFD6E-7562-2EC0-D55A-F61555AA0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C57759-71A8-A4F4-A43A-500C884DB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A60643-C25A-F446-CABA-0D65A768C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2EC1E0-E719-FF1B-601C-9BF8938EF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EFFCEB-9A78-B27D-D2DA-49C96325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335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4CB0C-EA78-A63A-93B7-61C4F3720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420FD2-A661-9CB7-9115-B19749B6FD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C865EF-D3D1-D8FB-B89A-F2F1A24D68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487C5-2A78-D735-F0B9-8525D04EF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E6803-1E52-E0DB-DD57-BA85C0774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A7F80-19F2-E8DD-9433-C2552DFF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212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67DB7A-A433-0106-34AE-11E889C8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B60CD-B35F-CB2A-A523-BFB0DE9F94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065A6D-A87F-196D-E933-A187CBF1A5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1CDA1-9B9E-4758-85B8-C09E84A85286}" type="datetimeFigureOut">
              <a:rPr lang="en-GB" smtClean="0"/>
              <a:t>24/08/2023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C5FC3-A57D-D012-14B9-6DDC81112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7A138-68C4-75BF-CD39-D6B19EF6F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04869-EEAB-4CAA-977A-5189DC300E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22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6F1F2C8-798B-4CCE-A851-94AFAF350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2C2995-C038-0E2F-0C06-F2F0F5FBDE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0908" y="1220919"/>
            <a:ext cx="5425781" cy="2387600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latin typeface="Work Sans" pitchFamily="2" charset="0"/>
              </a:rPr>
              <a:t>Volunteering as a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1FA5A5-CA17-D231-4833-B5B15876CF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0908" y="3700594"/>
            <a:ext cx="5425781" cy="1655762"/>
          </a:xfrm>
        </p:spPr>
        <p:txBody>
          <a:bodyPr>
            <a:normAutofit/>
          </a:bodyPr>
          <a:lstStyle/>
          <a:p>
            <a:pPr algn="l"/>
            <a:r>
              <a:rPr lang="en-GB" sz="2000" dirty="0">
                <a:latin typeface="Work Sans" pitchFamily="2" charset="0"/>
              </a:rPr>
              <a:t>In this Session:</a:t>
            </a:r>
          </a:p>
          <a:p>
            <a:pPr algn="l"/>
            <a:r>
              <a:rPr lang="en-GB" sz="2000" dirty="0">
                <a:latin typeface="Work Sans" pitchFamily="2" charset="0"/>
                <a:ea typeface="Calibri" panose="020F0502020204030204" pitchFamily="34" charset="0"/>
              </a:rPr>
              <a:t>F</a:t>
            </a:r>
            <a:r>
              <a:rPr lang="en-GB" sz="2000" dirty="0">
                <a:effectLst/>
                <a:latin typeface="Work Sans" pitchFamily="2" charset="0"/>
                <a:ea typeface="Calibri" panose="020F0502020204030204" pitchFamily="34" charset="0"/>
              </a:rPr>
              <a:t>ind out how your society could build your skills and get amazing experience for your CV, all while making a difference to those who need it most</a:t>
            </a:r>
            <a:endParaRPr lang="en-GB" sz="2000" dirty="0">
              <a:latin typeface="Work Sans" pitchFamily="2" charset="0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55E9CD0-04B0-4A3C-B291-AD913379C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DD8BF3B-6066-418C-8D1A-75C5E396FC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2624479"/>
            <a:ext cx="812427" cy="81242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Block Arc 13">
            <a:extLst>
              <a:ext uri="{FF2B5EF4-FFF2-40B4-BE49-F238E27FC236}">
                <a16:creationId xmlns:a16="http://schemas.microsoft.com/office/drawing/2014/main" id="{80BC66F9-7A74-4286-AD22-1174052CC2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912417" y="1202394"/>
            <a:ext cx="2387600" cy="2387600"/>
          </a:xfrm>
          <a:prstGeom prst="blockArc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8142CC3-2B5C-48E6-9DF0-6C8ACBAF2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0"/>
            <a:ext cx="2315251" cy="1550992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B2D303B-3DD0-4319-9EAD-361847FEC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724638" y="1331572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: Shape 19">
            <a:extLst>
              <a:ext uri="{FF2B5EF4-FFF2-40B4-BE49-F238E27FC236}">
                <a16:creationId xmlns:a16="http://schemas.microsoft.com/office/drawing/2014/main" id="{46A89C79-8EF3-4AF9-B3D9-59A883F41C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5550" y="4112081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Arc 21">
            <a:extLst>
              <a:ext uri="{FF2B5EF4-FFF2-40B4-BE49-F238E27FC236}">
                <a16:creationId xmlns:a16="http://schemas.microsoft.com/office/drawing/2014/main" id="{EFE5CE34-4543-42E5-B82C-1F3D12422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92895">
            <a:off x="6086940" y="4145122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72AF41FE-63D7-4695-81D2-66D2510E4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21310" y="4962670"/>
            <a:ext cx="2643352" cy="1895331"/>
          </a:xfrm>
          <a:custGeom>
            <a:avLst/>
            <a:gdLst>
              <a:gd name="connsiteX0" fmla="*/ 1321676 w 2643352"/>
              <a:gd name="connsiteY0" fmla="*/ 0 h 1895331"/>
              <a:gd name="connsiteX1" fmla="*/ 2643352 w 2643352"/>
              <a:gd name="connsiteY1" fmla="*/ 1321676 h 1895331"/>
              <a:gd name="connsiteX2" fmla="*/ 2539488 w 2643352"/>
              <a:gd name="connsiteY2" fmla="*/ 1836132 h 1895331"/>
              <a:gd name="connsiteX3" fmla="*/ 2510970 w 2643352"/>
              <a:gd name="connsiteY3" fmla="*/ 1895331 h 1895331"/>
              <a:gd name="connsiteX4" fmla="*/ 132382 w 2643352"/>
              <a:gd name="connsiteY4" fmla="*/ 1895331 h 1895331"/>
              <a:gd name="connsiteX5" fmla="*/ 103864 w 2643352"/>
              <a:gd name="connsiteY5" fmla="*/ 1836132 h 1895331"/>
              <a:gd name="connsiteX6" fmla="*/ 0 w 2643352"/>
              <a:gd name="connsiteY6" fmla="*/ 1321676 h 1895331"/>
              <a:gd name="connsiteX7" fmla="*/ 1321676 w 2643352"/>
              <a:gd name="connsiteY7" fmla="*/ 0 h 189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43352" h="1895331">
                <a:moveTo>
                  <a:pt x="1321676" y="0"/>
                </a:moveTo>
                <a:cubicBezTo>
                  <a:pt x="2051617" y="0"/>
                  <a:pt x="2643352" y="591735"/>
                  <a:pt x="2643352" y="1321676"/>
                </a:cubicBezTo>
                <a:cubicBezTo>
                  <a:pt x="2643352" y="1504161"/>
                  <a:pt x="2606369" y="1678009"/>
                  <a:pt x="2539488" y="1836132"/>
                </a:cubicBezTo>
                <a:lnTo>
                  <a:pt x="2510970" y="1895331"/>
                </a:lnTo>
                <a:lnTo>
                  <a:pt x="132382" y="1895331"/>
                </a:lnTo>
                <a:lnTo>
                  <a:pt x="103864" y="1836132"/>
                </a:lnTo>
                <a:cubicBezTo>
                  <a:pt x="36984" y="1678009"/>
                  <a:pt x="0" y="1504161"/>
                  <a:pt x="0" y="1321676"/>
                </a:cubicBezTo>
                <a:cubicBezTo>
                  <a:pt x="0" y="591735"/>
                  <a:pt x="591735" y="0"/>
                  <a:pt x="13216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51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B1471C-FEB5-00A0-786E-24D87C8AB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39193"/>
            <a:ext cx="3858167" cy="357351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100" kern="1200" dirty="0">
                <a:solidFill>
                  <a:schemeClr val="tx1"/>
                </a:solidFill>
                <a:latin typeface="Work Sans" pitchFamily="2" charset="0"/>
              </a:rPr>
              <a:t>How does volunteering through the SU work?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holding shovels and a car with a car in the back&#10;&#10;Description automatically generated">
            <a:extLst>
              <a:ext uri="{FF2B5EF4-FFF2-40B4-BE49-F238E27FC236}">
                <a16:creationId xmlns:a16="http://schemas.microsoft.com/office/drawing/2014/main" id="{FB90988A-1FF2-C49C-95C1-054D848D5F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007406"/>
            <a:ext cx="7214616" cy="48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949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05CBC3C-2E5A-4839-8B9B-2E5A6ADF0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B5B423A-57CC-4C58-AA26-8E2E862B03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5217023" cy="3994777"/>
          </a:xfrm>
          <a:custGeom>
            <a:avLst/>
            <a:gdLst>
              <a:gd name="connsiteX0" fmla="*/ 1945461 w 5217023"/>
              <a:gd name="connsiteY0" fmla="*/ 3787398 h 3994777"/>
              <a:gd name="connsiteX1" fmla="*/ 1942113 w 5217023"/>
              <a:gd name="connsiteY1" fmla="*/ 3790053 h 3994777"/>
              <a:gd name="connsiteX2" fmla="*/ 1946982 w 5217023"/>
              <a:gd name="connsiteY2" fmla="*/ 3787990 h 3994777"/>
              <a:gd name="connsiteX3" fmla="*/ 1945461 w 5217023"/>
              <a:gd name="connsiteY3" fmla="*/ 3787398 h 3994777"/>
              <a:gd name="connsiteX4" fmla="*/ 0 w 5217023"/>
              <a:gd name="connsiteY4" fmla="*/ 0 h 3994777"/>
              <a:gd name="connsiteX5" fmla="*/ 5030958 w 5217023"/>
              <a:gd name="connsiteY5" fmla="*/ 0 h 3994777"/>
              <a:gd name="connsiteX6" fmla="*/ 5046198 w 5217023"/>
              <a:gd name="connsiteY6" fmla="*/ 153449 h 3994777"/>
              <a:gd name="connsiteX7" fmla="*/ 5055729 w 5217023"/>
              <a:gd name="connsiteY7" fmla="*/ 415828 h 3994777"/>
              <a:gd name="connsiteX8" fmla="*/ 4735242 w 5217023"/>
              <a:gd name="connsiteY8" fmla="*/ 1867130 h 3994777"/>
              <a:gd name="connsiteX9" fmla="*/ 3907395 w 5217023"/>
              <a:gd name="connsiteY9" fmla="*/ 2938441 h 3994777"/>
              <a:gd name="connsiteX10" fmla="*/ 3946497 w 5217023"/>
              <a:gd name="connsiteY10" fmla="*/ 2908567 h 3994777"/>
              <a:gd name="connsiteX11" fmla="*/ 4585421 w 5217023"/>
              <a:gd name="connsiteY11" fmla="*/ 2188401 h 3994777"/>
              <a:gd name="connsiteX12" fmla="*/ 5142585 w 5217023"/>
              <a:gd name="connsiteY12" fmla="*/ 276891 h 3994777"/>
              <a:gd name="connsiteX13" fmla="*/ 5121833 w 5217023"/>
              <a:gd name="connsiteY13" fmla="*/ 30208 h 3994777"/>
              <a:gd name="connsiteX14" fmla="*/ 5116229 w 5217023"/>
              <a:gd name="connsiteY14" fmla="*/ 0 h 3994777"/>
              <a:gd name="connsiteX15" fmla="*/ 5184724 w 5217023"/>
              <a:gd name="connsiteY15" fmla="*/ 0 h 3994777"/>
              <a:gd name="connsiteX16" fmla="*/ 5196265 w 5217023"/>
              <a:gd name="connsiteY16" fmla="*/ 66113 h 3994777"/>
              <a:gd name="connsiteX17" fmla="*/ 5058603 w 5217023"/>
              <a:gd name="connsiteY17" fmla="*/ 1368242 h 3994777"/>
              <a:gd name="connsiteX18" fmla="*/ 4096624 w 5217023"/>
              <a:gd name="connsiteY18" fmla="*/ 2870829 h 3994777"/>
              <a:gd name="connsiteX19" fmla="*/ 3833203 w 5217023"/>
              <a:gd name="connsiteY19" fmla="*/ 3092190 h 3994777"/>
              <a:gd name="connsiteX20" fmla="*/ 3536509 w 5217023"/>
              <a:gd name="connsiteY20" fmla="*/ 3297128 h 3994777"/>
              <a:gd name="connsiteX21" fmla="*/ 3148966 w 5217023"/>
              <a:gd name="connsiteY21" fmla="*/ 3485478 h 3994777"/>
              <a:gd name="connsiteX22" fmla="*/ 1860557 w 5217023"/>
              <a:gd name="connsiteY22" fmla="*/ 3880910 h 3994777"/>
              <a:gd name="connsiteX23" fmla="*/ 573715 w 5217023"/>
              <a:gd name="connsiteY23" fmla="*/ 3983764 h 3994777"/>
              <a:gd name="connsiteX24" fmla="*/ 108410 w 5217023"/>
              <a:gd name="connsiteY24" fmla="*/ 3908816 h 3994777"/>
              <a:gd name="connsiteX25" fmla="*/ 0 w 5217023"/>
              <a:gd name="connsiteY25" fmla="*/ 3876793 h 3994777"/>
              <a:gd name="connsiteX26" fmla="*/ 0 w 5217023"/>
              <a:gd name="connsiteY26" fmla="*/ 3802912 h 3994777"/>
              <a:gd name="connsiteX27" fmla="*/ 36975 w 5217023"/>
              <a:gd name="connsiteY27" fmla="*/ 3815954 h 3994777"/>
              <a:gd name="connsiteX28" fmla="*/ 561628 w 5217023"/>
              <a:gd name="connsiteY28" fmla="*/ 3912655 h 3994777"/>
              <a:gd name="connsiteX29" fmla="*/ 1683086 w 5217023"/>
              <a:gd name="connsiteY29" fmla="*/ 3844334 h 3994777"/>
              <a:gd name="connsiteX30" fmla="*/ 1806023 w 5217023"/>
              <a:gd name="connsiteY30" fmla="*/ 3820992 h 3994777"/>
              <a:gd name="connsiteX31" fmla="*/ 1921817 w 5217023"/>
              <a:gd name="connsiteY31" fmla="*/ 3795747 h 3994777"/>
              <a:gd name="connsiteX32" fmla="*/ 1243689 w 5217023"/>
              <a:gd name="connsiteY32" fmla="*/ 3846539 h 3994777"/>
              <a:gd name="connsiteX33" fmla="*/ 62875 w 5217023"/>
              <a:gd name="connsiteY33" fmla="*/ 3668143 h 3994777"/>
              <a:gd name="connsiteX34" fmla="*/ 0 w 5217023"/>
              <a:gd name="connsiteY34" fmla="*/ 3644185 h 3994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17023" h="3994777">
                <a:moveTo>
                  <a:pt x="1945461" y="3787398"/>
                </a:moveTo>
                <a:lnTo>
                  <a:pt x="1942113" y="3790053"/>
                </a:lnTo>
                <a:lnTo>
                  <a:pt x="1946982" y="3787990"/>
                </a:lnTo>
                <a:cubicBezTo>
                  <a:pt x="1946982" y="3787990"/>
                  <a:pt x="1946379" y="3787019"/>
                  <a:pt x="1945461" y="3787398"/>
                </a:cubicBezTo>
                <a:close/>
                <a:moveTo>
                  <a:pt x="0" y="0"/>
                </a:moveTo>
                <a:lnTo>
                  <a:pt x="5030958" y="0"/>
                </a:lnTo>
                <a:lnTo>
                  <a:pt x="5046198" y="153449"/>
                </a:lnTo>
                <a:cubicBezTo>
                  <a:pt x="5052189" y="240558"/>
                  <a:pt x="5055458" y="328007"/>
                  <a:pt x="5055729" y="415828"/>
                </a:cubicBezTo>
                <a:cubicBezTo>
                  <a:pt x="5057604" y="923672"/>
                  <a:pt x="4959210" y="1409054"/>
                  <a:pt x="4735242" y="1867130"/>
                </a:cubicBezTo>
                <a:cubicBezTo>
                  <a:pt x="4533284" y="2280198"/>
                  <a:pt x="4248921" y="2629330"/>
                  <a:pt x="3907395" y="2938441"/>
                </a:cubicBezTo>
                <a:cubicBezTo>
                  <a:pt x="3922498" y="2931535"/>
                  <a:pt x="3935859" y="2921330"/>
                  <a:pt x="3946497" y="2908567"/>
                </a:cubicBezTo>
                <a:cubicBezTo>
                  <a:pt x="4193494" y="2700987"/>
                  <a:pt x="4408756" y="2458364"/>
                  <a:pt x="4585421" y="2188401"/>
                </a:cubicBezTo>
                <a:cubicBezTo>
                  <a:pt x="4967641" y="1608533"/>
                  <a:pt x="5169304" y="975361"/>
                  <a:pt x="5142585" y="276891"/>
                </a:cubicBezTo>
                <a:cubicBezTo>
                  <a:pt x="5139764" y="194215"/>
                  <a:pt x="5132824" y="111888"/>
                  <a:pt x="5121833" y="30208"/>
                </a:cubicBezTo>
                <a:lnTo>
                  <a:pt x="5116229" y="0"/>
                </a:lnTo>
                <a:lnTo>
                  <a:pt x="5184724" y="0"/>
                </a:lnTo>
                <a:lnTo>
                  <a:pt x="5196265" y="66113"/>
                </a:lnTo>
                <a:cubicBezTo>
                  <a:pt x="5249921" y="496647"/>
                  <a:pt x="5197997" y="931171"/>
                  <a:pt x="5058603" y="1368242"/>
                </a:cubicBezTo>
                <a:cubicBezTo>
                  <a:pt x="4872414" y="1953929"/>
                  <a:pt x="4544298" y="2451351"/>
                  <a:pt x="4096624" y="2870829"/>
                </a:cubicBezTo>
                <a:cubicBezTo>
                  <a:pt x="4012832" y="2949426"/>
                  <a:pt x="3924415" y="3022439"/>
                  <a:pt x="3833203" y="3092190"/>
                </a:cubicBezTo>
                <a:cubicBezTo>
                  <a:pt x="3741992" y="3161943"/>
                  <a:pt x="3648667" y="3225510"/>
                  <a:pt x="3536509" y="3297128"/>
                </a:cubicBezTo>
                <a:cubicBezTo>
                  <a:pt x="3427215" y="3372735"/>
                  <a:pt x="3288598" y="3430233"/>
                  <a:pt x="3148966" y="3485478"/>
                </a:cubicBezTo>
                <a:cubicBezTo>
                  <a:pt x="2729930" y="3651299"/>
                  <a:pt x="2302194" y="3788890"/>
                  <a:pt x="1860557" y="3880910"/>
                </a:cubicBezTo>
                <a:cubicBezTo>
                  <a:pt x="1435974" y="3969444"/>
                  <a:pt x="1008052" y="4017957"/>
                  <a:pt x="573715" y="3983764"/>
                </a:cubicBezTo>
                <a:cubicBezTo>
                  <a:pt x="415134" y="3971300"/>
                  <a:pt x="259585" y="3947743"/>
                  <a:pt x="108410" y="3908816"/>
                </a:cubicBezTo>
                <a:lnTo>
                  <a:pt x="0" y="3876793"/>
                </a:lnTo>
                <a:lnTo>
                  <a:pt x="0" y="3802912"/>
                </a:lnTo>
                <a:lnTo>
                  <a:pt x="36975" y="3815954"/>
                </a:lnTo>
                <a:cubicBezTo>
                  <a:pt x="206404" y="3867475"/>
                  <a:pt x="382020" y="3897326"/>
                  <a:pt x="561628" y="3912655"/>
                </a:cubicBezTo>
                <a:cubicBezTo>
                  <a:pt x="938583" y="3944832"/>
                  <a:pt x="1311814" y="3910697"/>
                  <a:pt x="1683086" y="3844334"/>
                </a:cubicBezTo>
                <a:cubicBezTo>
                  <a:pt x="1724123" y="3837151"/>
                  <a:pt x="1765097" y="3829374"/>
                  <a:pt x="1806023" y="3820992"/>
                </a:cubicBezTo>
                <a:cubicBezTo>
                  <a:pt x="1844740" y="3813079"/>
                  <a:pt x="1883218" y="3804161"/>
                  <a:pt x="1921817" y="3795747"/>
                </a:cubicBezTo>
                <a:cubicBezTo>
                  <a:pt x="1697011" y="3826435"/>
                  <a:pt x="1470551" y="3843387"/>
                  <a:pt x="1243689" y="3846539"/>
                </a:cubicBezTo>
                <a:cubicBezTo>
                  <a:pt x="839058" y="3849054"/>
                  <a:pt x="443424" y="3800206"/>
                  <a:pt x="62875" y="3668143"/>
                </a:cubicBezTo>
                <a:lnTo>
                  <a:pt x="0" y="364418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C2DC7B-5AC4-D579-C91A-3F2D4531A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73770"/>
            <a:ext cx="3220329" cy="2027227"/>
          </a:xfrm>
        </p:spPr>
        <p:txBody>
          <a:bodyPr anchor="t">
            <a:normAutofit/>
          </a:bodyPr>
          <a:lstStyle/>
          <a:p>
            <a:r>
              <a:rPr lang="en-GB" sz="4600" dirty="0">
                <a:solidFill>
                  <a:srgbClr val="FFFFFF"/>
                </a:solidFill>
                <a:latin typeface="Work Sans" pitchFamily="2" charset="0"/>
              </a:rPr>
              <a:t>How can we help you?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980518-8122-CD3C-D854-5A15FF3047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4649015"/>
              </p:ext>
            </p:extLst>
          </p:nvPr>
        </p:nvGraphicFramePr>
        <p:xfrm>
          <a:off x="4957134" y="1043775"/>
          <a:ext cx="6571938" cy="5814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88205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B577FF9-3543-4875-815D-3D87BD8A2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C73BF-D787-20ED-C5ED-1ABEEF3DA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815" y="798703"/>
            <a:ext cx="5221185" cy="30720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Work Sans" pitchFamily="2" charset="0"/>
              </a:rPr>
              <a:t>Any questions?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5569EEC-E12F-4856-B407-02B2813A4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04059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F860788-3A6A-45A3-B3F1-06F159665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67336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8" name="Graphic 17" descr="Help">
            <a:extLst>
              <a:ext uri="{FF2B5EF4-FFF2-40B4-BE49-F238E27FC236}">
                <a16:creationId xmlns:a16="http://schemas.microsoft.com/office/drawing/2014/main" id="{76A48864-07C5-84C2-E3E1-AA241399D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93046" y="1209578"/>
            <a:ext cx="4055897" cy="4055897"/>
          </a:xfrm>
          <a:custGeom>
            <a:avLst/>
            <a:gdLst/>
            <a:ahLst/>
            <a:cxnLst/>
            <a:rect l="l" t="t" r="r" b="b"/>
            <a:pathLst>
              <a:path w="4579832" h="5347063">
                <a:moveTo>
                  <a:pt x="106985" y="0"/>
                </a:moveTo>
                <a:lnTo>
                  <a:pt x="4472847" y="0"/>
                </a:lnTo>
                <a:cubicBezTo>
                  <a:pt x="4531933" y="0"/>
                  <a:pt x="4579832" y="47899"/>
                  <a:pt x="4579832" y="106985"/>
                </a:cubicBezTo>
                <a:lnTo>
                  <a:pt x="4579832" y="5240078"/>
                </a:lnTo>
                <a:cubicBezTo>
                  <a:pt x="4579832" y="5299164"/>
                  <a:pt x="4531933" y="5347063"/>
                  <a:pt x="4472847" y="5347063"/>
                </a:cubicBezTo>
                <a:lnTo>
                  <a:pt x="106985" y="5347063"/>
                </a:lnTo>
                <a:cubicBezTo>
                  <a:pt x="47899" y="5347063"/>
                  <a:pt x="0" y="5299164"/>
                  <a:pt x="0" y="5240078"/>
                </a:cubicBezTo>
                <a:lnTo>
                  <a:pt x="0" y="106985"/>
                </a:lnTo>
                <a:cubicBezTo>
                  <a:pt x="0" y="47899"/>
                  <a:pt x="47899" y="0"/>
                  <a:pt x="106985" y="0"/>
                </a:cubicBezTo>
                <a:close/>
              </a:path>
            </a:pathLst>
          </a:cu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DF1E3393-B852-4883-B778-ED3525112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32259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39853D09-4205-4CC7-83EB-288E886AC9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440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0D040B79-3E73-4A31-840D-D6B9C9FDF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47511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56C6AE5-3F8B-42AC-9EA4-1B686A11E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3820" y="5835650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2993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13A34-3AE7-6920-FFF3-2D0EA5926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9983"/>
            <a:ext cx="10515600" cy="1325563"/>
          </a:xfrm>
        </p:spPr>
        <p:txBody>
          <a:bodyPr/>
          <a:lstStyle/>
          <a:p>
            <a:r>
              <a:rPr lang="en-GB" dirty="0">
                <a:latin typeface="Work Sans" pitchFamily="2" charset="0"/>
              </a:rPr>
              <a:t>Who are you? </a:t>
            </a:r>
          </a:p>
        </p:txBody>
      </p:sp>
      <p:pic>
        <p:nvPicPr>
          <p:cNvPr id="5" name="Content Placeholder 4" descr="A group of people running&#10;&#10;Description automatically generated with medium confidence">
            <a:extLst>
              <a:ext uri="{FF2B5EF4-FFF2-40B4-BE49-F238E27FC236}">
                <a16:creationId xmlns:a16="http://schemas.microsoft.com/office/drawing/2014/main" id="{D143B7DD-E8EC-E927-EE4D-2A0218C82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85" y="1945546"/>
            <a:ext cx="7733420" cy="4351338"/>
          </a:xfrm>
        </p:spPr>
      </p:pic>
    </p:spTree>
    <p:extLst>
      <p:ext uri="{BB962C8B-B14F-4D97-AF65-F5344CB8AC3E}">
        <p14:creationId xmlns:p14="http://schemas.microsoft.com/office/powerpoint/2010/main" val="2242951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ADDEF-DFD8-1C6B-8394-8190F9299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FFF"/>
                </a:solidFill>
                <a:latin typeface="Work Sans" pitchFamily="2" charset="0"/>
              </a:rPr>
              <a:t>What we will cover: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ACA36-B18A-EC55-753E-F79F00AE6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dirty="0">
                <a:latin typeface="Work Sans" pitchFamily="2" charset="0"/>
              </a:rPr>
              <a:t>1. What is Volunteering </a:t>
            </a:r>
          </a:p>
          <a:p>
            <a:pPr marL="0" indent="0">
              <a:buNone/>
            </a:pPr>
            <a:r>
              <a:rPr lang="en-GB" dirty="0">
                <a:latin typeface="Work Sans" pitchFamily="2" charset="0"/>
              </a:rPr>
              <a:t>2. Why Societies should Volunteer </a:t>
            </a:r>
          </a:p>
          <a:p>
            <a:pPr marL="0" indent="0">
              <a:buNone/>
            </a:pPr>
            <a:r>
              <a:rPr lang="en-GB" dirty="0">
                <a:latin typeface="Work Sans" pitchFamily="2" charset="0"/>
              </a:rPr>
              <a:t>3. What types of Volunteering your society can do</a:t>
            </a:r>
          </a:p>
          <a:p>
            <a:pPr marL="0" indent="0">
              <a:buNone/>
            </a:pPr>
            <a:r>
              <a:rPr lang="en-GB" dirty="0">
                <a:latin typeface="Work Sans" pitchFamily="2" charset="0"/>
              </a:rPr>
              <a:t>4. How we can help you to Volunteer.  </a:t>
            </a:r>
          </a:p>
          <a:p>
            <a:endParaRPr lang="en-GB" dirty="0">
              <a:latin typeface="Work Sans" pitchFamily="2" charset="0"/>
            </a:endParaRPr>
          </a:p>
          <a:p>
            <a:endParaRPr lang="en-GB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421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F5CAF4F-7674-3262-B356-53512A1C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GB" sz="5400" dirty="0">
                <a:latin typeface="Work Sans" pitchFamily="2" charset="0"/>
              </a:rPr>
              <a:t>What is volunteering?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4A162B-FA95-2370-CE1B-9DE8C02BFB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Work Sans" pitchFamily="2" charset="0"/>
              </a:rPr>
              <a:t>Volunteering England says:</a:t>
            </a:r>
          </a:p>
          <a:p>
            <a:r>
              <a:rPr lang="en-GB" sz="2200" dirty="0">
                <a:latin typeface="Work Sans" pitchFamily="2" charset="0"/>
              </a:rPr>
              <a:t> “Any activity that involves spending time, unpaid, doing something that aims to benefit the environment or someone (individuals or groups) other than, or in addition to, close relatives”.</a:t>
            </a:r>
          </a:p>
        </p:txBody>
      </p:sp>
      <p:pic>
        <p:nvPicPr>
          <p:cNvPr id="5" name="Picture 4" descr="A group of people wearing clothing&#10;&#10;Description automatically generated with medium confidence">
            <a:extLst>
              <a:ext uri="{FF2B5EF4-FFF2-40B4-BE49-F238E27FC236}">
                <a16:creationId xmlns:a16="http://schemas.microsoft.com/office/drawing/2014/main" id="{CE813261-A738-3943-BD8C-9020E5181B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 r="-2" b="-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31510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12E98-42AF-35B3-DC3D-F82E1142C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 fontScale="90000"/>
          </a:bodyPr>
          <a:lstStyle/>
          <a:p>
            <a:r>
              <a:rPr lang="en-GB" sz="5000" dirty="0">
                <a:latin typeface="Work Sans" pitchFamily="2" charset="0"/>
              </a:rPr>
              <a:t>Why should you volunteer as a society?</a:t>
            </a:r>
          </a:p>
        </p:txBody>
      </p:sp>
      <p:pic>
        <p:nvPicPr>
          <p:cNvPr id="5" name="Picture 4" descr="A picture containing tree, mammal, outdoor, person&#10;&#10;Description automatically generated">
            <a:extLst>
              <a:ext uri="{FF2B5EF4-FFF2-40B4-BE49-F238E27FC236}">
                <a16:creationId xmlns:a16="http://schemas.microsoft.com/office/drawing/2014/main" id="{1CDF2876-7D19-7045-3988-45E056EBAC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5" r="38823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9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3388D-2785-0443-79FA-909259DD2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/>
          </a:bodyPr>
          <a:lstStyle/>
          <a:p>
            <a:r>
              <a:rPr lang="en-GB" sz="1200" dirty="0">
                <a:latin typeface="Work Sans" pitchFamily="2" charset="0"/>
              </a:rPr>
              <a:t>As a team building exercise </a:t>
            </a:r>
          </a:p>
          <a:p>
            <a:r>
              <a:rPr lang="en-GB" sz="1200" dirty="0">
                <a:latin typeface="Work Sans" pitchFamily="2" charset="0"/>
              </a:rPr>
              <a:t>As a social activity</a:t>
            </a:r>
          </a:p>
          <a:p>
            <a:r>
              <a:rPr lang="en-GB" sz="1200" dirty="0">
                <a:latin typeface="Work Sans" pitchFamily="2" charset="0"/>
              </a:rPr>
              <a:t>To benefit a cause close to the heart of your society</a:t>
            </a:r>
          </a:p>
          <a:p>
            <a:r>
              <a:rPr lang="en-GB" sz="1200" dirty="0">
                <a:latin typeface="Work Sans" pitchFamily="2" charset="0"/>
              </a:rPr>
              <a:t>Raise the profile of your society</a:t>
            </a:r>
          </a:p>
          <a:p>
            <a:r>
              <a:rPr lang="en-GB" sz="1200" dirty="0">
                <a:latin typeface="Work Sans" pitchFamily="2" charset="0"/>
              </a:rPr>
              <a:t>To gain new skills</a:t>
            </a:r>
          </a:p>
          <a:p>
            <a:r>
              <a:rPr lang="en-GB" sz="1200" dirty="0">
                <a:latin typeface="Work Sans" pitchFamily="2" charset="0"/>
              </a:rPr>
              <a:t>To build your CV</a:t>
            </a:r>
          </a:p>
          <a:p>
            <a:r>
              <a:rPr lang="en-GB" sz="1200" dirty="0">
                <a:latin typeface="Work Sans" pitchFamily="2" charset="0"/>
              </a:rPr>
              <a:t>To meet new people </a:t>
            </a:r>
          </a:p>
          <a:p>
            <a:r>
              <a:rPr lang="en-GB" sz="1200" dirty="0">
                <a:latin typeface="Work Sans" pitchFamily="2" charset="0"/>
              </a:rPr>
              <a:t>To help the community</a:t>
            </a:r>
          </a:p>
          <a:p>
            <a:r>
              <a:rPr lang="en-GB" sz="1200" dirty="0">
                <a:latin typeface="Work Sans" pitchFamily="2" charset="0"/>
              </a:rPr>
              <a:t>To work towards volunteering awards</a:t>
            </a:r>
          </a:p>
          <a:p>
            <a:r>
              <a:rPr lang="en-GB" sz="1200" dirty="0">
                <a:latin typeface="Work Sans" pitchFamily="2" charset="0"/>
              </a:rPr>
              <a:t>The community impact award at Societies Ball </a:t>
            </a:r>
          </a:p>
          <a:p>
            <a:r>
              <a:rPr lang="en-GB" sz="1200" dirty="0">
                <a:latin typeface="Work Sans" pitchFamily="2" charset="0"/>
              </a:rPr>
              <a:t>To see new parts of the city</a:t>
            </a:r>
          </a:p>
          <a:p>
            <a:r>
              <a:rPr lang="en-GB" sz="1200" dirty="0">
                <a:latin typeface="Work Sans" pitchFamily="2" charset="0"/>
              </a:rPr>
              <a:t>To explore what matters to you </a:t>
            </a:r>
          </a:p>
          <a:p>
            <a:endParaRPr lang="en-GB" sz="1200" dirty="0">
              <a:latin typeface="Work Sans" pitchFamily="2" charset="0"/>
            </a:endParaRPr>
          </a:p>
          <a:p>
            <a:endParaRPr lang="en-GB" sz="1200" dirty="0"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77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52D4E6-C0A3-595C-34B5-0337539FC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>
                <a:latin typeface="Work Sans" pitchFamily="2" charset="0"/>
              </a:rPr>
              <a:t>What skills can you gain by volunteering?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C61EED-E2AC-2F6C-CBC4-09A717653F24}"/>
              </a:ext>
            </a:extLst>
          </p:cNvPr>
          <p:cNvSpPr txBox="1"/>
          <p:nvPr/>
        </p:nvSpPr>
        <p:spPr>
          <a:xfrm>
            <a:off x="640080" y="2872899"/>
            <a:ext cx="4243589" cy="33206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Work Sans" pitchFamily="2" charset="0"/>
              </a:rPr>
              <a:t>Volunteering is a great way to build: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latin typeface="Work Sans" pitchFamily="2" charset="0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Work Sans" pitchFamily="2" charset="0"/>
              </a:rPr>
              <a:t>Team work skills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Work Sans" pitchFamily="2" charset="0"/>
              </a:rPr>
              <a:t>Communications skills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Work Sans" pitchFamily="2" charset="0"/>
              </a:rPr>
              <a:t>Problem solving skills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Work Sans" pitchFamily="2" charset="0"/>
              </a:rPr>
              <a:t>Project management skills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Work Sans" pitchFamily="2" charset="0"/>
              </a:rPr>
              <a:t>Partnership working skills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Work Sans" pitchFamily="2" charset="0"/>
              </a:rPr>
              <a:t>Leadership skills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Work Sans" pitchFamily="2" charset="0"/>
              </a:rPr>
              <a:t>Networking skills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latin typeface="Work Sans" pitchFamily="2" charset="0"/>
              </a:rPr>
              <a:t>and many more...</a:t>
            </a:r>
          </a:p>
        </p:txBody>
      </p:sp>
      <p:pic>
        <p:nvPicPr>
          <p:cNvPr id="5" name="Content Placeholder 4" descr="A picture containing outdoor, sky, mountain, nature&#10;&#10;Description automatically generated">
            <a:extLst>
              <a:ext uri="{FF2B5EF4-FFF2-40B4-BE49-F238E27FC236}">
                <a16:creationId xmlns:a16="http://schemas.microsoft.com/office/drawing/2014/main" id="{34B5050E-C5FB-95C8-BD71-C048EA6962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3287" b="2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19589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5CF07-CB41-15AD-AC40-827F7491C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 fontScale="90000"/>
          </a:bodyPr>
          <a:lstStyle/>
          <a:p>
            <a:r>
              <a:rPr lang="en-GB" sz="5000" dirty="0">
                <a:latin typeface="Work Sans" pitchFamily="2" charset="0"/>
              </a:rPr>
              <a:t>What can you do as a society?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94DE9-BE63-EFD4-AD5A-2D7F4DB784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GB" sz="2200" dirty="0">
                <a:latin typeface="Work Sans" pitchFamily="2" charset="0"/>
              </a:rPr>
              <a:t>Group Volunteering and Community Action</a:t>
            </a:r>
          </a:p>
          <a:p>
            <a:endParaRPr lang="en-GB" sz="2200" dirty="0">
              <a:latin typeface="Work Sans" pitchFamily="2" charset="0"/>
            </a:endParaRPr>
          </a:p>
          <a:p>
            <a:r>
              <a:rPr lang="en-GB" sz="2200" dirty="0">
                <a:latin typeface="Work Sans" pitchFamily="2" charset="0"/>
              </a:rPr>
              <a:t>Outreach</a:t>
            </a:r>
          </a:p>
          <a:p>
            <a:endParaRPr lang="en-GB" sz="2200" dirty="0">
              <a:latin typeface="Work Sans" pitchFamily="2" charset="0"/>
            </a:endParaRPr>
          </a:p>
          <a:p>
            <a:r>
              <a:rPr lang="en-GB" sz="2200" dirty="0">
                <a:latin typeface="Work Sans" pitchFamily="2" charset="0"/>
              </a:rPr>
              <a:t>Fundraising, Appeals and Raising Awareness</a:t>
            </a:r>
          </a:p>
        </p:txBody>
      </p:sp>
      <p:pic>
        <p:nvPicPr>
          <p:cNvPr id="5" name="Picture 4" descr="A picture containing text, marketplace, shop, sale&#10;&#10;Description automatically generated">
            <a:extLst>
              <a:ext uri="{FF2B5EF4-FFF2-40B4-BE49-F238E27FC236}">
                <a16:creationId xmlns:a16="http://schemas.microsoft.com/office/drawing/2014/main" id="{2C6D00B9-4E0B-F51C-8098-82CB270F45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0" r="21577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97943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3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93063" y="914400"/>
            <a:ext cx="3962121" cy="4968819"/>
          </a:xfrm>
          <a:prstGeom prst="rect">
            <a:avLst/>
          </a:prstGeom>
          <a:solidFill>
            <a:srgbClr val="5F4E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oup of people holding stuffed animals&#10;&#10;Description automatically generated with medium confidence">
            <a:extLst>
              <a:ext uri="{FF2B5EF4-FFF2-40B4-BE49-F238E27FC236}">
                <a16:creationId xmlns:a16="http://schemas.microsoft.com/office/drawing/2014/main" id="{5560B41E-9129-9CE9-DE85-FD5DD4A5D6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49" y="1377927"/>
            <a:ext cx="1854106" cy="1368726"/>
          </a:xfrm>
          <a:prstGeom prst="rect">
            <a:avLst/>
          </a:prstGeom>
        </p:spPr>
      </p:pic>
      <p:pic>
        <p:nvPicPr>
          <p:cNvPr id="7" name="Picture 6" descr="A picture containing outdoor&#10;&#10;Description automatically generated">
            <a:extLst>
              <a:ext uri="{FF2B5EF4-FFF2-40B4-BE49-F238E27FC236}">
                <a16:creationId xmlns:a16="http://schemas.microsoft.com/office/drawing/2014/main" id="{6F057AFD-16FF-F778-5BC4-565DC26F28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86146" y="2962313"/>
            <a:ext cx="1234154" cy="901749"/>
          </a:xfrm>
          <a:prstGeom prst="rect">
            <a:avLst/>
          </a:prstGeom>
        </p:spPr>
      </p:pic>
      <p:pic>
        <p:nvPicPr>
          <p:cNvPr id="9" name="Picture 8" descr="A picture containing tree, outdoor, person, playground&#10;&#10;Description automatically generated">
            <a:extLst>
              <a:ext uri="{FF2B5EF4-FFF2-40B4-BE49-F238E27FC236}">
                <a16:creationId xmlns:a16="http://schemas.microsoft.com/office/drawing/2014/main" id="{E5B5202C-F308-69A8-2DA3-2E7E1CF5B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05" y="2796110"/>
            <a:ext cx="902899" cy="1234154"/>
          </a:xfrm>
          <a:prstGeom prst="rect">
            <a:avLst/>
          </a:prstGeom>
        </p:spPr>
      </p:pic>
      <p:pic>
        <p:nvPicPr>
          <p:cNvPr id="11" name="Picture 10" descr="A group of people on stairs&#10;&#10;Description automatically generated with low confidence">
            <a:extLst>
              <a:ext uri="{FF2B5EF4-FFF2-40B4-BE49-F238E27FC236}">
                <a16:creationId xmlns:a16="http://schemas.microsoft.com/office/drawing/2014/main" id="{E59216A7-C489-E4F3-199E-A7E3F111C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4762" y="1377927"/>
            <a:ext cx="1966824" cy="2651187"/>
          </a:xfrm>
          <a:prstGeom prst="rect">
            <a:avLst/>
          </a:prstGeom>
        </p:spPr>
      </p:pic>
      <p:pic>
        <p:nvPicPr>
          <p:cNvPr id="13" name="Picture 12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0545E2AD-0DD9-39A6-3303-B70A2B57AD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349" y="4079722"/>
            <a:ext cx="983412" cy="1341121"/>
          </a:xfrm>
          <a:prstGeom prst="rect">
            <a:avLst/>
          </a:prstGeom>
        </p:spPr>
      </p:pic>
      <p:pic>
        <p:nvPicPr>
          <p:cNvPr id="5" name="Content Placeholder 4" descr="A picture containing text, person, indoor, family&#10;&#10;Description automatically generated">
            <a:extLst>
              <a:ext uri="{FF2B5EF4-FFF2-40B4-BE49-F238E27FC236}">
                <a16:creationId xmlns:a16="http://schemas.microsoft.com/office/drawing/2014/main" id="{03E88258-BF0F-B13B-3118-30EB585FF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068" y="4079722"/>
            <a:ext cx="1804648" cy="1341121"/>
          </a:xfrm>
        </p:spPr>
      </p:pic>
      <p:pic>
        <p:nvPicPr>
          <p:cNvPr id="15" name="Picture 14" descr="A person petting a dog&#10;&#10;Description automatically generated with medium confidence">
            <a:extLst>
              <a:ext uri="{FF2B5EF4-FFF2-40B4-BE49-F238E27FC236}">
                <a16:creationId xmlns:a16="http://schemas.microsoft.com/office/drawing/2014/main" id="{A1546D6F-604B-0FB8-C10D-780344C47A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325" y="4079722"/>
            <a:ext cx="983412" cy="1341121"/>
          </a:xfrm>
          <a:prstGeom prst="rect">
            <a:avLst/>
          </a:prstGeom>
        </p:spPr>
      </p:pic>
      <p:sp>
        <p:nvSpPr>
          <p:cNvPr id="19" name="Title 18">
            <a:extLst>
              <a:ext uri="{FF2B5EF4-FFF2-40B4-BE49-F238E27FC236}">
                <a16:creationId xmlns:a16="http://schemas.microsoft.com/office/drawing/2014/main" id="{4B6F0149-1E90-34F2-9BE5-541B94388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451" y="1378156"/>
            <a:ext cx="3061345" cy="404201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58368"/>
            <a:r>
              <a:rPr lang="en-US" sz="3168" kern="1200" dirty="0">
                <a:solidFill>
                  <a:srgbClr val="FFFFFF"/>
                </a:solidFill>
                <a:latin typeface="Work Sans" pitchFamily="2" charset="0"/>
              </a:rPr>
              <a:t>Previous Group Volunteering Days</a:t>
            </a:r>
            <a:endParaRPr lang="en-US" kern="1200" dirty="0">
              <a:solidFill>
                <a:srgbClr val="FFFFFF"/>
              </a:solidFill>
              <a:latin typeface="Work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967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F3FF86-16F4-BF2D-85FE-6D908B6F8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19600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>
                <a:solidFill>
                  <a:schemeClr val="tx1"/>
                </a:solidFill>
                <a:latin typeface="Work Sans" pitchFamily="2" charset="0"/>
              </a:rPr>
              <a:t>Beach Clean Day ‘22</a:t>
            </a:r>
          </a:p>
        </p:txBody>
      </p:sp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2E2BEFB-6054-2048-6BD5-4C523AA86E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0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5" name="Content Placeholder 4" descr="A group of people posing for a photo in front of a ship&#10;&#10;Description automatically generated with medium confidence">
            <a:extLst>
              <a:ext uri="{FF2B5EF4-FFF2-40B4-BE49-F238E27FC236}">
                <a16:creationId xmlns:a16="http://schemas.microsoft.com/office/drawing/2014/main" id="{40F3E499-E1BA-90ED-8D69-1BF928BF61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0" r="-3" b="-3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24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90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908</Words>
  <Application>Microsoft Office PowerPoint</Application>
  <PresentationFormat>Widescreen</PresentationFormat>
  <Paragraphs>122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Work Sans</vt:lpstr>
      <vt:lpstr>Office Theme</vt:lpstr>
      <vt:lpstr>Volunteering as a Society</vt:lpstr>
      <vt:lpstr>Who are you? </vt:lpstr>
      <vt:lpstr>What we will cover:</vt:lpstr>
      <vt:lpstr>What is volunteering?</vt:lpstr>
      <vt:lpstr>Why should you volunteer as a society?</vt:lpstr>
      <vt:lpstr>What skills can you gain by volunteering?</vt:lpstr>
      <vt:lpstr>What can you do as a society?</vt:lpstr>
      <vt:lpstr>Previous Group Volunteering Days</vt:lpstr>
      <vt:lpstr>Beach Clean Day ‘22</vt:lpstr>
      <vt:lpstr>How does volunteering through the SU work?</vt:lpstr>
      <vt:lpstr>How can we help you?</vt:lpstr>
      <vt:lpstr>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Volunteering as a Society</dc:title>
  <dc:creator>Rowbotham, John</dc:creator>
  <cp:lastModifiedBy>Rowbotham, John</cp:lastModifiedBy>
  <cp:revision>23</cp:revision>
  <dcterms:created xsi:type="dcterms:W3CDTF">2022-08-19T12:29:02Z</dcterms:created>
  <dcterms:modified xsi:type="dcterms:W3CDTF">2023-08-24T15:11:39Z</dcterms:modified>
</cp:coreProperties>
</file>